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e una cita aquí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“Escribe una cita aquí”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el título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>
            <a:lvl1pPr defTabSz="457200">
              <a:defRPr sz="7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18" name="Número de diapositiva"/>
          <p:cNvSpPr txBox="1"/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</p:spPr>
        <p:txBody>
          <a:bodyPr anchor="b"/>
          <a:lstStyle>
            <a:lvl1pPr defTabSz="457200">
              <a:defRPr sz="18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o del título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>
            <a:lvl1pPr defTabSz="457200">
              <a:defRPr sz="7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26" name="Nivel de texto 1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 marL="571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  <a:lvl2pPr marL="11430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2pPr>
            <a:lvl3pPr marL="1714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3pPr>
            <a:lvl4pPr marL="22860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4pPr>
            <a:lvl5pPr marL="2857500" indent="-571500" defTabSz="457200">
              <a:spcBef>
                <a:spcPts val="36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</p:spPr>
        <p:txBody>
          <a:bodyPr anchor="b"/>
          <a:lstStyle>
            <a:lvl1pPr defTabSz="457200">
              <a:defRPr sz="18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o del título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>
            <a:lvl1pPr defTabSz="457200">
              <a:defRPr sz="7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xfrm>
            <a:off x="6297011" y="9197832"/>
            <a:ext cx="409839" cy="454169"/>
          </a:xfrm>
          <a:prstGeom prst="rect">
            <a:avLst/>
          </a:prstGeom>
        </p:spPr>
        <p:txBody>
          <a:bodyPr anchor="b"/>
          <a:lstStyle>
            <a:lvl1pPr defTabSz="457200">
              <a:defRPr sz="18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Nunito-Regular"/>
                <a:ea typeface="Nunito-Regular"/>
                <a:cs typeface="Nunito-Regular"/>
                <a:sym typeface="Nunito-Regular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4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3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21.jpeg"/><Relationship Id="rId5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Relationship Id="rId3" Type="http://schemas.openxmlformats.org/officeDocument/2006/relationships/image" Target="../media/image25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hyperlink" Target="https://www.laopinioncoruna.es/gran-coruna/2020/01/08/regalo-reyes-escolares-aula-sofa-23628236.html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7.png"/><Relationship Id="rId9" Type="http://schemas.openxmlformats.org/officeDocument/2006/relationships/image" Target="../media/image1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Aprendizaje competencial…"/>
          <p:cNvGrpSpPr/>
          <p:nvPr/>
        </p:nvGrpSpPr>
        <p:grpSpPr>
          <a:xfrm>
            <a:off x="1397452" y="381000"/>
            <a:ext cx="10722586" cy="2184401"/>
            <a:chOff x="0" y="0"/>
            <a:chExt cx="10722584" cy="2184400"/>
          </a:xfrm>
        </p:grpSpPr>
        <p:sp>
          <p:nvSpPr>
            <p:cNvPr id="153" name="Aprendizaje competencial…"/>
            <p:cNvSpPr txBox="1"/>
            <p:nvPr/>
          </p:nvSpPr>
          <p:spPr>
            <a:xfrm>
              <a:off x="25400" y="25400"/>
              <a:ext cx="10671785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defRPr b="0" sz="57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Aprendizaje competencial </a:t>
              </a:r>
            </a:p>
            <a:p>
              <a:pPr defTabSz="457200">
                <a:defRPr b="0" sz="57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a través de los proyectos de aula</a:t>
              </a:r>
            </a:p>
          </p:txBody>
        </p:sp>
        <p:pic>
          <p:nvPicPr>
            <p:cNvPr id="152" name="Aprendizaje competencial… Aprendizaje competencial &#10;a través de los proyectos de aula" descr="Aprendizaje competencial… Aprendizaje competencial a través de los proyectos de aula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722585" cy="2184400"/>
            </a:xfrm>
            <a:prstGeom prst="rect">
              <a:avLst/>
            </a:prstGeom>
            <a:effectLst/>
          </p:spPr>
        </p:pic>
      </p:grpSp>
      <p:sp>
        <p:nvSpPr>
          <p:cNvPr id="155" name="Lección 10:Caso práctico en la educación primaria para el desarrollo competencial.…"/>
          <p:cNvSpPr txBox="1"/>
          <p:nvPr/>
        </p:nvSpPr>
        <p:spPr>
          <a:xfrm>
            <a:off x="1023358" y="85319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grpSp>
        <p:nvGrpSpPr>
          <p:cNvPr id="158" name="mckenzie-river-5129717__340.jpg"/>
          <p:cNvGrpSpPr/>
          <p:nvPr/>
        </p:nvGrpSpPr>
        <p:grpSpPr>
          <a:xfrm>
            <a:off x="2256408" y="2832307"/>
            <a:ext cx="7907784" cy="5432724"/>
            <a:chOff x="0" y="0"/>
            <a:chExt cx="7907783" cy="5432722"/>
          </a:xfrm>
        </p:grpSpPr>
        <p:pic>
          <p:nvPicPr>
            <p:cNvPr id="157" name="mckenzie-river-5129717__340.jpg" descr="mckenzie-river-5129717__34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7653784" cy="51025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6" name="mckenzie-river-5129717__340.jpg" descr="mckenzie-river-5129717__340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907784" cy="54327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8º ¿CABE TODO?"/>
          <p:cNvSpPr txBox="1"/>
          <p:nvPr>
            <p:ph type="title"/>
          </p:nvPr>
        </p:nvSpPr>
        <p:spPr>
          <a:xfrm>
            <a:off x="901677" y="3605695"/>
            <a:ext cx="2849345" cy="1273043"/>
          </a:xfrm>
          <a:prstGeom prst="rect">
            <a:avLst/>
          </a:prstGeom>
          <a:solidFill>
            <a:srgbClr val="FADD7F"/>
          </a:solidFill>
        </p:spPr>
        <p:txBody>
          <a:bodyPr/>
          <a:lstStyle>
            <a:lvl1pPr>
              <a:defRPr sz="3200">
                <a:solidFill>
                  <a:srgbClr val="282A2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8º ¿CABE TODO?</a:t>
            </a:r>
          </a:p>
        </p:txBody>
      </p:sp>
      <p:grpSp>
        <p:nvGrpSpPr>
          <p:cNvPr id="263" name="Unknown.jpeg"/>
          <p:cNvGrpSpPr/>
          <p:nvPr/>
        </p:nvGrpSpPr>
        <p:grpSpPr>
          <a:xfrm>
            <a:off x="4344957" y="2960996"/>
            <a:ext cx="8496441" cy="6512031"/>
            <a:chOff x="0" y="0"/>
            <a:chExt cx="8496440" cy="6512030"/>
          </a:xfrm>
        </p:grpSpPr>
        <p:pic>
          <p:nvPicPr>
            <p:cNvPr id="262" name="Unknown.jpeg" descr="Unknown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242441" cy="61818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Unknown.jpeg" descr="Unknown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8496441" cy="6512032"/>
            </a:xfrm>
            <a:prstGeom prst="rect">
              <a:avLst/>
            </a:prstGeom>
            <a:effectLst/>
          </p:spPr>
        </p:pic>
      </p:grpSp>
      <p:sp>
        <p:nvSpPr>
          <p:cNvPr id="264" name="INDIVIDUAL+…"/>
          <p:cNvSpPr txBox="1"/>
          <p:nvPr/>
        </p:nvSpPr>
        <p:spPr>
          <a:xfrm>
            <a:off x="567372" y="5724321"/>
            <a:ext cx="3880578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31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INDIVIDUAL+</a:t>
            </a:r>
          </a:p>
          <a:p>
            <a:pPr defTabSz="457200">
              <a:defRPr b="0" sz="31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 COMPROBACIÓN CONJUNTA</a:t>
            </a:r>
          </a:p>
        </p:txBody>
      </p:sp>
      <p:sp>
        <p:nvSpPr>
          <p:cNvPr id="265" name="Aprendizaje competencial a través de los proyectos de aula"/>
          <p:cNvSpPr txBox="1"/>
          <p:nvPr/>
        </p:nvSpPr>
        <p:spPr>
          <a:xfrm>
            <a:off x="3493856" y="635978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66" name="Lección 10:Caso práctico en la educación primaria para el desarrollo competencial.…"/>
          <p:cNvSpPr txBox="1"/>
          <p:nvPr/>
        </p:nvSpPr>
        <p:spPr>
          <a:xfrm>
            <a:off x="1582767" y="1456580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Medidas y diseños…"/>
          <p:cNvSpPr txBox="1"/>
          <p:nvPr/>
        </p:nvSpPr>
        <p:spPr>
          <a:xfrm>
            <a:off x="2595955" y="1862268"/>
            <a:ext cx="366786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32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Medidas y diseños </a:t>
            </a:r>
          </a:p>
          <a:p>
            <a:pPr defTabSz="457200">
              <a:defRPr b="0" sz="32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De espacios</a:t>
            </a:r>
          </a:p>
        </p:txBody>
      </p:sp>
      <p:grpSp>
        <p:nvGrpSpPr>
          <p:cNvPr id="271" name="IMG_4761.JPG"/>
          <p:cNvGrpSpPr/>
          <p:nvPr/>
        </p:nvGrpSpPr>
        <p:grpSpPr>
          <a:xfrm>
            <a:off x="2845347" y="3423396"/>
            <a:ext cx="7581764" cy="5405840"/>
            <a:chOff x="0" y="0"/>
            <a:chExt cx="7581762" cy="5405838"/>
          </a:xfrm>
        </p:grpSpPr>
        <p:pic>
          <p:nvPicPr>
            <p:cNvPr id="270" name="IMG_4761.JPG" descr="IMG_476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931" t="13123" r="0" b="0"/>
            <a:stretch>
              <a:fillRect/>
            </a:stretch>
          </p:blipFill>
          <p:spPr>
            <a:xfrm>
              <a:off x="126999" y="88899"/>
              <a:ext cx="7327764" cy="50756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9" name="IMG_4761.JPG" descr="IMG_4761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581763" cy="5405839"/>
            </a:xfrm>
            <a:prstGeom prst="rect">
              <a:avLst/>
            </a:prstGeom>
            <a:effectLst/>
          </p:spPr>
        </p:pic>
      </p:grpSp>
      <p:sp>
        <p:nvSpPr>
          <p:cNvPr id="272" name="9ºFAMILIA…"/>
          <p:cNvSpPr txBox="1"/>
          <p:nvPr/>
        </p:nvSpPr>
        <p:spPr>
          <a:xfrm>
            <a:off x="9101063" y="1665418"/>
            <a:ext cx="2446009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29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9ºFAMILIA</a:t>
            </a:r>
          </a:p>
          <a:p>
            <a:pPr defTabSz="457200">
              <a:defRPr b="0" sz="29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ESCUELA</a:t>
            </a:r>
          </a:p>
          <a:p>
            <a:pPr defTabSz="457200">
              <a:defRPr b="0" sz="29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TECNOLOGÍA</a:t>
            </a:r>
          </a:p>
        </p:txBody>
      </p:sp>
      <p:sp>
        <p:nvSpPr>
          <p:cNvPr id="273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74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275" name="Colaboración de la familia para diseñar en el ordenador la clase pensada."/>
          <p:cNvSpPr txBox="1"/>
          <p:nvPr/>
        </p:nvSpPr>
        <p:spPr>
          <a:xfrm>
            <a:off x="1541272" y="8830920"/>
            <a:ext cx="1077315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Colaboración de la familia para diseñar en el ordenador la clase pensada.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álculos…"/>
          <p:cNvSpPr txBox="1"/>
          <p:nvPr/>
        </p:nvSpPr>
        <p:spPr>
          <a:xfrm>
            <a:off x="2673875" y="6476999"/>
            <a:ext cx="2382317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42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Cálculos </a:t>
            </a:r>
          </a:p>
          <a:p>
            <a:pPr defTabSz="457200">
              <a:defRPr b="0" sz="42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de coste</a:t>
            </a:r>
          </a:p>
        </p:txBody>
      </p:sp>
      <p:pic>
        <p:nvPicPr>
          <p:cNvPr id="278" name="Unknown-6.jpeg" descr="Unknown-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1244" y="1414509"/>
            <a:ext cx="6355579" cy="8474104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10º¿Cuánto nos costará?"/>
          <p:cNvSpPr txBox="1"/>
          <p:nvPr/>
        </p:nvSpPr>
        <p:spPr>
          <a:xfrm>
            <a:off x="1315139" y="3727450"/>
            <a:ext cx="469338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33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10º¿Cuánto nos costará?</a:t>
            </a:r>
          </a:p>
        </p:txBody>
      </p:sp>
      <p:sp>
        <p:nvSpPr>
          <p:cNvPr id="280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81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282" name="Flecha"/>
          <p:cNvSpPr/>
          <p:nvPr/>
        </p:nvSpPr>
        <p:spPr>
          <a:xfrm>
            <a:off x="2927350" y="5368925"/>
            <a:ext cx="2382317" cy="673100"/>
          </a:xfrm>
          <a:prstGeom prst="rightArrow">
            <a:avLst>
              <a:gd name="adj1" fmla="val 32000"/>
              <a:gd name="adj2" fmla="val 12075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11º Diseñando para la elaboración de un “Mercadillo solidario” para recaudar fondos para la compra de los materiales."/>
          <p:cNvSpPr txBox="1"/>
          <p:nvPr>
            <p:ph type="title"/>
          </p:nvPr>
        </p:nvSpPr>
        <p:spPr>
          <a:xfrm>
            <a:off x="1999179" y="1538574"/>
            <a:ext cx="9006442" cy="2076771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11º Diseñando para la elaboración de un “Mercadillo solidario” para recaudar fondos para la compra de los materiales.</a:t>
            </a:r>
          </a:p>
        </p:txBody>
      </p:sp>
      <p:grpSp>
        <p:nvGrpSpPr>
          <p:cNvPr id="287" name="Unknown-4.jpeg"/>
          <p:cNvGrpSpPr/>
          <p:nvPr/>
        </p:nvGrpSpPr>
        <p:grpSpPr>
          <a:xfrm>
            <a:off x="7317869" y="3841633"/>
            <a:ext cx="4086388" cy="5440049"/>
            <a:chOff x="0" y="0"/>
            <a:chExt cx="4086386" cy="5440048"/>
          </a:xfrm>
        </p:grpSpPr>
        <p:pic>
          <p:nvPicPr>
            <p:cNvPr id="286" name="Unknown-4.jpeg" descr="Unknown-4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832387" cy="51098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5" name="Unknown-4.jpeg" descr="Unknown-4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86387" cy="5440049"/>
            </a:xfrm>
            <a:prstGeom prst="rect">
              <a:avLst/>
            </a:prstGeom>
            <a:effectLst/>
          </p:spPr>
        </p:pic>
      </p:grpSp>
      <p:grpSp>
        <p:nvGrpSpPr>
          <p:cNvPr id="290" name="Unknown-6.jpeg"/>
          <p:cNvGrpSpPr/>
          <p:nvPr/>
        </p:nvGrpSpPr>
        <p:grpSpPr>
          <a:xfrm>
            <a:off x="1402436" y="3668417"/>
            <a:ext cx="4515311" cy="6011948"/>
            <a:chOff x="0" y="0"/>
            <a:chExt cx="4515310" cy="6011946"/>
          </a:xfrm>
        </p:grpSpPr>
        <p:pic>
          <p:nvPicPr>
            <p:cNvPr id="289" name="Unknown-6.jpeg" descr="Unknown-6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261311" cy="56817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Unknown-6.jpeg" descr="Unknown-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15311" cy="6011947"/>
            </a:xfrm>
            <a:prstGeom prst="rect">
              <a:avLst/>
            </a:prstGeom>
            <a:effectLst/>
          </p:spPr>
        </p:pic>
      </p:grpSp>
      <p:sp>
        <p:nvSpPr>
          <p:cNvPr id="291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92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12º Llegaron las vacaciones y…¿Qué pasó entonces?"/>
          <p:cNvSpPr txBox="1"/>
          <p:nvPr>
            <p:ph type="title"/>
          </p:nvPr>
        </p:nvSpPr>
        <p:spPr>
          <a:xfrm>
            <a:off x="2401857" y="1514354"/>
            <a:ext cx="6455309" cy="1408848"/>
          </a:xfrm>
          <a:prstGeom prst="rect">
            <a:avLst/>
          </a:prstGeom>
        </p:spPr>
        <p:txBody>
          <a:bodyPr/>
          <a:lstStyle>
            <a:lvl1pPr defTabSz="237743">
              <a:defRPr sz="3743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12º Llegaron las vacaciones y…¿Qué pasó entonces?</a:t>
            </a:r>
          </a:p>
        </p:txBody>
      </p:sp>
      <p:grpSp>
        <p:nvGrpSpPr>
          <p:cNvPr id="297" name="arbol-navidad-adornos-cajas-regalos_35380-2664.jpg"/>
          <p:cNvGrpSpPr/>
          <p:nvPr/>
        </p:nvGrpSpPr>
        <p:grpSpPr>
          <a:xfrm>
            <a:off x="451776" y="3203765"/>
            <a:ext cx="8336594" cy="5714293"/>
            <a:chOff x="0" y="0"/>
            <a:chExt cx="8336593" cy="5714291"/>
          </a:xfrm>
        </p:grpSpPr>
        <p:pic>
          <p:nvPicPr>
            <p:cNvPr id="296" name="arbol-navidad-adornos-cajas-regalos_35380-2664.jpg" descr="arbol-navidad-adornos-cajas-regalos_35380-2664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082594" cy="53840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arbol-navidad-adornos-cajas-regalos_35380-2664.jpg" descr="arbol-navidad-adornos-cajas-regalos_35380-2664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336594" cy="5714292"/>
            </a:xfrm>
            <a:prstGeom prst="rect">
              <a:avLst/>
            </a:prstGeom>
            <a:effectLst/>
          </p:spPr>
        </p:pic>
      </p:grpSp>
      <p:sp>
        <p:nvSpPr>
          <p:cNvPr id="298" name="?"/>
          <p:cNvSpPr txBox="1"/>
          <p:nvPr/>
        </p:nvSpPr>
        <p:spPr>
          <a:xfrm rot="10876241">
            <a:off x="9283122" y="3776928"/>
            <a:ext cx="804311" cy="18610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11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99" name="?"/>
          <p:cNvSpPr txBox="1"/>
          <p:nvPr/>
        </p:nvSpPr>
        <p:spPr>
          <a:xfrm>
            <a:off x="9346622" y="6756123"/>
            <a:ext cx="804311" cy="1861076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11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00" name="?"/>
          <p:cNvSpPr txBox="1"/>
          <p:nvPr/>
        </p:nvSpPr>
        <p:spPr>
          <a:xfrm>
            <a:off x="10709184" y="5334795"/>
            <a:ext cx="804311" cy="1861077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11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01" name="?"/>
          <p:cNvSpPr txBox="1"/>
          <p:nvPr/>
        </p:nvSpPr>
        <p:spPr>
          <a:xfrm rot="10922058">
            <a:off x="406501" y="542662"/>
            <a:ext cx="804311" cy="1861076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11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02" name="?"/>
          <p:cNvSpPr txBox="1"/>
          <p:nvPr/>
        </p:nvSpPr>
        <p:spPr>
          <a:xfrm>
            <a:off x="11434245" y="3218128"/>
            <a:ext cx="804310" cy="1861077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11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03" name="?"/>
          <p:cNvSpPr txBox="1"/>
          <p:nvPr/>
        </p:nvSpPr>
        <p:spPr>
          <a:xfrm flipH="1" rot="12033860">
            <a:off x="11862973" y="542662"/>
            <a:ext cx="804311" cy="1861076"/>
          </a:xfrm>
          <a:prstGeom prst="rect">
            <a:avLst/>
          </a:prstGeom>
          <a:blipFill>
            <a:blip r:embed="rId9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11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04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305" name="Lección 10:Caso práctico en la educación primaria para el desarrollo competencial.…"/>
          <p:cNvSpPr txBox="1"/>
          <p:nvPr/>
        </p:nvSpPr>
        <p:spPr>
          <a:xfrm>
            <a:off x="1315458" y="733260"/>
            <a:ext cx="10373885" cy="6289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EN NAVIDADES LAS FAMILIAS Y LA PROFE PREPARAN EL REGALO DE REYES"/>
          <p:cNvSpPr txBox="1"/>
          <p:nvPr/>
        </p:nvSpPr>
        <p:spPr>
          <a:xfrm>
            <a:off x="1027937" y="728320"/>
            <a:ext cx="1162202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EN NAVIDADES LAS FAMILIAS Y LA PROFE PREPARAN EL REGALO DE REYES</a:t>
            </a:r>
          </a:p>
        </p:txBody>
      </p:sp>
      <p:pic>
        <p:nvPicPr>
          <p:cNvPr id="308" name="INNOVACIÓN  PDF (arrastrado) 3.pdf" descr="INNOVACIÓN  PDF (arrastrado) 3.pdf"/>
          <p:cNvPicPr>
            <a:picLocks noChangeAspect="1"/>
          </p:cNvPicPr>
          <p:nvPr/>
        </p:nvPicPr>
        <p:blipFill>
          <a:blip r:embed="rId2">
            <a:extLst/>
          </a:blip>
          <a:srcRect l="0" t="5544" r="0" b="5544"/>
          <a:stretch>
            <a:fillRect/>
          </a:stretch>
        </p:blipFill>
        <p:spPr>
          <a:xfrm>
            <a:off x="746093" y="1947084"/>
            <a:ext cx="11233282" cy="74907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NNOVACIÓN  PDF (arrastrado).pdf" descr="INNOVACIÓN  PDF (arrastrado).pdf"/>
          <p:cNvPicPr>
            <a:picLocks noChangeAspect="1"/>
          </p:cNvPicPr>
          <p:nvPr/>
        </p:nvPicPr>
        <p:blipFill>
          <a:blip r:embed="rId2">
            <a:extLst/>
          </a:blip>
          <a:srcRect l="0" t="5926" r="0" b="5925"/>
          <a:stretch>
            <a:fillRect/>
          </a:stretch>
        </p:blipFill>
        <p:spPr>
          <a:xfrm>
            <a:off x="6810903" y="5306629"/>
            <a:ext cx="5962633" cy="394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NNOVACIÓN  PDF (arrastrado) 2.pdf" descr="INNOVACIÓN  PDF (arrastrado) 2.pdf"/>
          <p:cNvPicPr>
            <a:picLocks noChangeAspect="1"/>
          </p:cNvPicPr>
          <p:nvPr/>
        </p:nvPicPr>
        <p:blipFill>
          <a:blip r:embed="rId3">
            <a:extLst/>
          </a:blip>
          <a:srcRect l="0" t="4432" r="0" b="7934"/>
          <a:stretch>
            <a:fillRect/>
          </a:stretch>
        </p:blipFill>
        <p:spPr>
          <a:xfrm>
            <a:off x="55364" y="5155888"/>
            <a:ext cx="6590960" cy="4331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NNOVACIÓN  PDF (arrastrado) 6.pdf" descr="INNOVACIÓN  PDF (arrastrado) 6.pdf"/>
          <p:cNvPicPr>
            <a:picLocks noChangeAspect="1"/>
          </p:cNvPicPr>
          <p:nvPr/>
        </p:nvPicPr>
        <p:blipFill>
          <a:blip r:embed="rId4">
            <a:extLst/>
          </a:blip>
          <a:srcRect l="0" t="0" r="0" b="4347"/>
          <a:stretch>
            <a:fillRect/>
          </a:stretch>
        </p:blipFill>
        <p:spPr>
          <a:xfrm>
            <a:off x="6735100" y="650543"/>
            <a:ext cx="6114380" cy="438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NNOVACIÓN  PDF (arrastrado) 7.pdf" descr="INNOVACIÓN  PDF (arrastrado) 7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1331" y="519177"/>
            <a:ext cx="6198659" cy="464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https://www.laopinioncoruna.es/gran-coruna/2020/01/08/regalo-reyes-escolares-aula-sofa-23628236.html"/>
          <p:cNvSpPr txBox="1"/>
          <p:nvPr/>
        </p:nvSpPr>
        <p:spPr>
          <a:xfrm>
            <a:off x="7320450" y="82586"/>
            <a:ext cx="52719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500" u="sng">
                <a:latin typeface="Nunito Bold"/>
                <a:ea typeface="Nunito Bold"/>
                <a:cs typeface="Nunito Bold"/>
                <a:sym typeface="Nunito Bold"/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https://www.laopinioncoruna.es/gran-coruna/2020/01/08/regalo-reyes-escolares-aula-sofa-23628236.html</a:t>
            </a:r>
          </a:p>
        </p:txBody>
      </p:sp>
      <p:sp>
        <p:nvSpPr>
          <p:cNvPr id="315" name="ESTE FUE EL RESULTADO…"/>
          <p:cNvSpPr txBox="1"/>
          <p:nvPr/>
        </p:nvSpPr>
        <p:spPr>
          <a:xfrm>
            <a:off x="3749031" y="190536"/>
            <a:ext cx="288580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pPr/>
            <a:r>
              <a:t>ESTE FUE EL RESULTADO…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DIFICULTADES MÁS COMUNES:…"/>
          <p:cNvSpPr txBox="1"/>
          <p:nvPr>
            <p:ph type="title"/>
          </p:nvPr>
        </p:nvSpPr>
        <p:spPr>
          <a:xfrm>
            <a:off x="853557" y="1918344"/>
            <a:ext cx="10983963" cy="7796512"/>
          </a:xfrm>
          <a:prstGeom prst="rect">
            <a:avLst/>
          </a:prstGeom>
        </p:spPr>
        <p:txBody>
          <a:bodyPr/>
          <a:lstStyle/>
          <a:p>
            <a:pPr defTabSz="187452">
              <a:defRPr sz="3198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DIFICULTADES MÁS COMUNES:</a:t>
            </a:r>
          </a:p>
          <a:p>
            <a:pPr defTabSz="187452">
              <a:defRPr sz="3198">
                <a:latin typeface="Nunito Regular"/>
                <a:ea typeface="Nunito Regular"/>
                <a:cs typeface="Nunito Regular"/>
                <a:sym typeface="Nunito Regular"/>
              </a:defRPr>
            </a:pPr>
          </a:p>
          <a:p>
            <a:pPr defTabSz="187452">
              <a:defRPr sz="3198">
                <a:latin typeface="Nunito Regular"/>
                <a:ea typeface="Nunito Regular"/>
                <a:cs typeface="Nunito Regular"/>
                <a:sym typeface="Nunito Regular"/>
              </a:defRPr>
            </a:pPr>
          </a:p>
          <a:p>
            <a:pPr lvl="1" defTabSz="187452">
              <a:defRPr sz="3116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1. LOS RECURSOS MATERIALES Y PERSONALES.</a:t>
            </a:r>
          </a:p>
          <a:p>
            <a:pPr defTabSz="187452">
              <a:defRPr sz="3116">
                <a:latin typeface="Nunito Bold"/>
                <a:ea typeface="Nunito Bold"/>
                <a:cs typeface="Nunito Bold"/>
                <a:sym typeface="Nunito Bold"/>
              </a:defRPr>
            </a:pPr>
            <a:r>
              <a:t>2. TENER UN COMPAÑERO/S CON EL QUE COMENZAR ESTA AVENTURA.</a:t>
            </a:r>
          </a:p>
          <a:p>
            <a:pPr defTabSz="187452">
              <a:defRPr sz="3116">
                <a:latin typeface="Nunito Bold"/>
                <a:ea typeface="Nunito Bold"/>
                <a:cs typeface="Nunito Bold"/>
                <a:sym typeface="Nunito Bold"/>
              </a:defRPr>
            </a:pPr>
            <a:r>
              <a:t>3. MANEJAR MUY BIEN EL CURRÍCULUM DE LA ETAPA EN LA QUE TRABAJAS.</a:t>
            </a:r>
          </a:p>
          <a:p>
            <a:pPr defTabSz="187452">
              <a:defRPr sz="3116">
                <a:latin typeface="Nunito Bold"/>
                <a:ea typeface="Nunito Bold"/>
                <a:cs typeface="Nunito Bold"/>
                <a:sym typeface="Nunito Bold"/>
              </a:defRPr>
            </a:pPr>
            <a:r>
              <a:t>4. EL PROPIO ALUMNADO( INTERESES, GUSTOS, DIFICULTADOS Y TALENTOS)</a:t>
            </a:r>
          </a:p>
          <a:p>
            <a:pPr defTabSz="187452">
              <a:defRPr sz="3116">
                <a:latin typeface="Nunito Bold"/>
                <a:ea typeface="Nunito Bold"/>
                <a:cs typeface="Nunito Bold"/>
                <a:sym typeface="Nunito Bold"/>
              </a:defRPr>
            </a:pPr>
            <a:r>
              <a:t>5. EXPLICAR A LAS FAMILIAS LOS BENEFICIOS DEL ABP.</a:t>
            </a:r>
          </a:p>
          <a:p>
            <a:pPr defTabSz="187452">
              <a:defRPr sz="3772">
                <a:latin typeface="Nunito Regular"/>
                <a:ea typeface="Nunito Regular"/>
                <a:cs typeface="Nunito Regular"/>
                <a:sym typeface="Nunito Regular"/>
              </a:defRPr>
            </a:pPr>
          </a:p>
        </p:txBody>
      </p:sp>
      <p:sp>
        <p:nvSpPr>
          <p:cNvPr id="318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319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320" name="Final"/>
          <p:cNvSpPr/>
          <p:nvPr/>
        </p:nvSpPr>
        <p:spPr>
          <a:xfrm>
            <a:off x="9735765" y="1658565"/>
            <a:ext cx="1611685" cy="1611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  <a:moveTo>
                  <a:pt x="10800" y="2377"/>
                </a:moveTo>
                <a:lnTo>
                  <a:pt x="12757" y="8229"/>
                </a:lnTo>
                <a:lnTo>
                  <a:pt x="18845" y="8229"/>
                </a:lnTo>
                <a:lnTo>
                  <a:pt x="13939" y="11923"/>
                </a:lnTo>
                <a:lnTo>
                  <a:pt x="15873" y="17710"/>
                </a:lnTo>
                <a:lnTo>
                  <a:pt x="10800" y="14219"/>
                </a:lnTo>
                <a:lnTo>
                  <a:pt x="5727" y="17710"/>
                </a:lnTo>
                <a:lnTo>
                  <a:pt x="7661" y="11923"/>
                </a:lnTo>
                <a:lnTo>
                  <a:pt x="2755" y="8229"/>
                </a:lnTo>
                <a:lnTo>
                  <a:pt x="8845" y="8229"/>
                </a:lnTo>
                <a:lnTo>
                  <a:pt x="10800" y="2377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Unknown-5.jpeg"/>
          <p:cNvGrpSpPr/>
          <p:nvPr/>
        </p:nvGrpSpPr>
        <p:grpSpPr>
          <a:xfrm>
            <a:off x="390037" y="2326361"/>
            <a:ext cx="5297361" cy="7054680"/>
            <a:chOff x="0" y="0"/>
            <a:chExt cx="5297359" cy="7054678"/>
          </a:xfrm>
        </p:grpSpPr>
        <p:pic>
          <p:nvPicPr>
            <p:cNvPr id="323" name="Unknown-5.jpeg" descr="Unknown-5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043360" cy="67244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2" name="Unknown-5.jpeg" descr="Unknown-5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297360" cy="7054679"/>
            </a:xfrm>
            <a:prstGeom prst="rect">
              <a:avLst/>
            </a:prstGeom>
            <a:effectLst/>
          </p:spPr>
        </p:pic>
      </p:grpSp>
      <p:sp>
        <p:nvSpPr>
          <p:cNvPr id="325" name="UN AGRADABLE…"/>
          <p:cNvSpPr txBox="1"/>
          <p:nvPr/>
        </p:nvSpPr>
        <p:spPr>
          <a:xfrm>
            <a:off x="7193471" y="5464040"/>
            <a:ext cx="4128085" cy="19304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b="0" sz="38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UN AGRADABLE </a:t>
            </a:r>
          </a:p>
          <a:p>
            <a:pPr algn="l">
              <a:spcBef>
                <a:spcPts val="4200"/>
              </a:spcBef>
              <a:defRPr b="0" sz="38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CLIMA DE AULA </a:t>
            </a:r>
          </a:p>
        </p:txBody>
      </p:sp>
      <p:sp>
        <p:nvSpPr>
          <p:cNvPr id="326" name="EVALUACIÓN DOCENTE"/>
          <p:cNvSpPr txBox="1"/>
          <p:nvPr/>
        </p:nvSpPr>
        <p:spPr>
          <a:xfrm>
            <a:off x="7014328" y="2807901"/>
            <a:ext cx="4683050" cy="6477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EVALUACIÓN DOCENTE</a:t>
            </a:r>
          </a:p>
        </p:txBody>
      </p:sp>
      <p:sp>
        <p:nvSpPr>
          <p:cNvPr id="327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328" name="Lección 10:Caso práctico en la educación primaria para el desarrollo competencial.…"/>
          <p:cNvSpPr txBox="1"/>
          <p:nvPr/>
        </p:nvSpPr>
        <p:spPr>
          <a:xfrm>
            <a:off x="1620209" y="1269926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329" name="No olvides EVALUAR SI HAS CONSEGUIDO CREAR…"/>
          <p:cNvSpPr txBox="1"/>
          <p:nvPr/>
        </p:nvSpPr>
        <p:spPr>
          <a:xfrm>
            <a:off x="6213645" y="4143898"/>
            <a:ext cx="608773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pPr/>
            <a:r>
              <a:t>No olvides EVALUAR SI HAS CONSEGUIDO CREAR…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Unknown-2.jpeg"/>
          <p:cNvGrpSpPr/>
          <p:nvPr/>
        </p:nvGrpSpPr>
        <p:grpSpPr>
          <a:xfrm>
            <a:off x="639520" y="1799889"/>
            <a:ext cx="4874360" cy="7725130"/>
            <a:chOff x="0" y="0"/>
            <a:chExt cx="4874358" cy="7725129"/>
          </a:xfrm>
        </p:grpSpPr>
        <p:pic>
          <p:nvPicPr>
            <p:cNvPr id="332" name="Unknown-2.jpeg" descr="Unknown-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693" t="0" r="0" b="0"/>
            <a:stretch>
              <a:fillRect/>
            </a:stretch>
          </p:blipFill>
          <p:spPr>
            <a:xfrm>
              <a:off x="127000" y="88900"/>
              <a:ext cx="4620359" cy="73949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1" name="Unknown-2.jpeg" descr="Unknown-2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874360" cy="7725130"/>
            </a:xfrm>
            <a:prstGeom prst="rect">
              <a:avLst/>
            </a:prstGeom>
            <a:effectLst/>
          </p:spPr>
        </p:pic>
      </p:grpSp>
      <p:sp>
        <p:nvSpPr>
          <p:cNvPr id="334" name="MOTIVA Y ANIMA"/>
          <p:cNvSpPr txBox="1"/>
          <p:nvPr/>
        </p:nvSpPr>
        <p:spPr>
          <a:xfrm>
            <a:off x="6910899" y="4761031"/>
            <a:ext cx="4991508" cy="8636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b="0" sz="44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¿MOTIVé Y ANIMÉ?</a:t>
            </a:r>
          </a:p>
        </p:txBody>
      </p:sp>
      <p:sp>
        <p:nvSpPr>
          <p:cNvPr id="335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336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337" name="No olvides EVALUAR SI…"/>
          <p:cNvSpPr txBox="1"/>
          <p:nvPr/>
        </p:nvSpPr>
        <p:spPr>
          <a:xfrm>
            <a:off x="6362784" y="3076814"/>
            <a:ext cx="608773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pPr/>
            <a:r>
              <a:t>No olvides EVALUAR SI…</a:t>
            </a:r>
          </a:p>
        </p:txBody>
      </p:sp>
      <p:sp>
        <p:nvSpPr>
          <p:cNvPr id="338" name="ESCUCHA"/>
          <p:cNvSpPr txBox="1"/>
          <p:nvPr/>
        </p:nvSpPr>
        <p:spPr>
          <a:xfrm>
            <a:off x="7001174" y="6559549"/>
            <a:ext cx="4425774" cy="11303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b="0" sz="59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¿ESCUCHÉ? </a:t>
            </a:r>
          </a:p>
        </p:txBody>
      </p:sp>
      <p:sp>
        <p:nvSpPr>
          <p:cNvPr id="339" name="EVALUACIÓN DOCENTE"/>
          <p:cNvSpPr txBox="1"/>
          <p:nvPr/>
        </p:nvSpPr>
        <p:spPr>
          <a:xfrm>
            <a:off x="7266236" y="2116641"/>
            <a:ext cx="4683050" cy="6477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EVALUACIÓN DOCENTE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¿Un sofá en clase?"/>
          <p:cNvSpPr txBox="1"/>
          <p:nvPr>
            <p:ph type="title"/>
          </p:nvPr>
        </p:nvSpPr>
        <p:spPr>
          <a:xfrm>
            <a:off x="754446" y="2325083"/>
            <a:ext cx="4345293" cy="1297616"/>
          </a:xfrm>
          <a:prstGeom prst="rect">
            <a:avLst/>
          </a:prstGeom>
          <a:solidFill>
            <a:srgbClr val="FADD7F"/>
          </a:solidFill>
        </p:spPr>
        <p:txBody>
          <a:bodyPr/>
          <a:lstStyle>
            <a:lvl1pPr defTabSz="306324">
              <a:defRPr sz="4087">
                <a:solidFill>
                  <a:srgbClr val="282A2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¿Un sofá en clase?</a:t>
            </a:r>
          </a:p>
        </p:txBody>
      </p:sp>
      <p:pic>
        <p:nvPicPr>
          <p:cNvPr id="161" name="IMG_4754.jpg" descr="IMG_47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442" y="3942606"/>
            <a:ext cx="7425488" cy="556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Unknown-2.jpeg" descr="Unknown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6450" y="499784"/>
            <a:ext cx="7425486" cy="55691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Propuesta…"/>
          <p:cNvGrpSpPr/>
          <p:nvPr/>
        </p:nvGrpSpPr>
        <p:grpSpPr>
          <a:xfrm>
            <a:off x="8598560" y="6306467"/>
            <a:ext cx="2411680" cy="1295401"/>
            <a:chOff x="0" y="0"/>
            <a:chExt cx="2411679" cy="1295400"/>
          </a:xfrm>
        </p:grpSpPr>
        <p:sp>
          <p:nvSpPr>
            <p:cNvPr id="164" name="Propuesta…"/>
            <p:cNvSpPr txBox="1"/>
            <p:nvPr/>
          </p:nvSpPr>
          <p:spPr>
            <a:xfrm>
              <a:off x="25400" y="25400"/>
              <a:ext cx="2360880" cy="124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defRPr b="0" sz="32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Propuesta</a:t>
              </a:r>
            </a:p>
            <a:p>
              <a:pPr defTabSz="457200">
                <a:defRPr b="0" sz="32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 de alumnos</a:t>
              </a:r>
            </a:p>
          </p:txBody>
        </p:sp>
        <p:pic>
          <p:nvPicPr>
            <p:cNvPr id="163" name="Propuesta… Propuesta&#10; de alumnos" descr="Propuesta… Propuesta de alumno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11680" cy="1295400"/>
            </a:xfrm>
            <a:prstGeom prst="rect">
              <a:avLst/>
            </a:prstGeom>
            <a:effectLst/>
          </p:spPr>
        </p:pic>
      </p:grpSp>
      <p:grpSp>
        <p:nvGrpSpPr>
          <p:cNvPr id="168" name="SURGE…"/>
          <p:cNvGrpSpPr/>
          <p:nvPr/>
        </p:nvGrpSpPr>
        <p:grpSpPr>
          <a:xfrm>
            <a:off x="8673807" y="8121650"/>
            <a:ext cx="2261186" cy="1384301"/>
            <a:chOff x="0" y="0"/>
            <a:chExt cx="2261184" cy="1384300"/>
          </a:xfrm>
        </p:grpSpPr>
        <p:sp>
          <p:nvSpPr>
            <p:cNvPr id="167" name="SURGE…"/>
            <p:cNvSpPr txBox="1"/>
            <p:nvPr/>
          </p:nvSpPr>
          <p:spPr>
            <a:xfrm>
              <a:off x="25399" y="25400"/>
              <a:ext cx="2210386" cy="133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defRPr b="0" sz="23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SURGE</a:t>
              </a:r>
            </a:p>
            <a:p>
              <a:pPr defTabSz="457200">
                <a:defRPr b="0" sz="23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DESDE </a:t>
              </a:r>
            </a:p>
            <a:p>
              <a:pPr defTabSz="457200">
                <a:defRPr b="0" sz="23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MATEMÁTICAS</a:t>
              </a:r>
            </a:p>
          </p:txBody>
        </p:sp>
        <p:pic>
          <p:nvPicPr>
            <p:cNvPr id="166" name="SURGE… SURGE&#10;DESDE &#10;MATEMÁTICAS" descr="SURGE… SURGEDESDE MATEMÁTICAS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261186" cy="1384300"/>
            </a:xfrm>
            <a:prstGeom prst="rect">
              <a:avLst/>
            </a:prstGeom>
            <a:effectLst/>
          </p:spPr>
        </p:pic>
      </p:grpSp>
      <p:sp>
        <p:nvSpPr>
          <p:cNvPr id="169" name="Lección 10:Caso práctico en la educación primaria para el desarrollo competencial.…"/>
          <p:cNvSpPr txBox="1"/>
          <p:nvPr/>
        </p:nvSpPr>
        <p:spPr>
          <a:xfrm>
            <a:off x="800676" y="576127"/>
            <a:ext cx="4252832" cy="14290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Unknown-1.jpeg"/>
          <p:cNvGrpSpPr/>
          <p:nvPr/>
        </p:nvGrpSpPr>
        <p:grpSpPr>
          <a:xfrm>
            <a:off x="720489" y="1928032"/>
            <a:ext cx="5697446" cy="7496824"/>
            <a:chOff x="0" y="0"/>
            <a:chExt cx="5697445" cy="7496823"/>
          </a:xfrm>
        </p:grpSpPr>
        <p:pic>
          <p:nvPicPr>
            <p:cNvPr id="342" name="Unknown-1.jpeg" descr="Unknown-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1384" r="10255" b="0"/>
            <a:stretch>
              <a:fillRect/>
            </a:stretch>
          </p:blipFill>
          <p:spPr>
            <a:xfrm>
              <a:off x="127000" y="88900"/>
              <a:ext cx="5443446" cy="71666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1" name="Unknown-1.jpeg" descr="Unknown-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697446" cy="7496824"/>
            </a:xfrm>
            <a:prstGeom prst="rect">
              <a:avLst/>
            </a:prstGeom>
            <a:effectLst/>
          </p:spPr>
        </p:pic>
      </p:grpSp>
      <p:sp>
        <p:nvSpPr>
          <p:cNvPr id="344" name="FORMA  PARTE…"/>
          <p:cNvSpPr txBox="1"/>
          <p:nvPr/>
        </p:nvSpPr>
        <p:spPr>
          <a:xfrm>
            <a:off x="7279825" y="4858378"/>
            <a:ext cx="4655872" cy="2235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b="0" sz="46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¿FORMÉ  PARTE</a:t>
            </a:r>
          </a:p>
          <a:p>
            <a:pPr algn="l">
              <a:spcBef>
                <a:spcPts val="4200"/>
              </a:spcBef>
              <a:defRPr b="0" sz="4600">
                <a:solidFill>
                  <a:srgbClr val="FFFFF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DEL GRUPO?</a:t>
            </a:r>
          </a:p>
        </p:txBody>
      </p:sp>
      <p:sp>
        <p:nvSpPr>
          <p:cNvPr id="345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346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347" name="No olvides EVALUAR SI HAS CONSEGUIDO…"/>
          <p:cNvSpPr txBox="1"/>
          <p:nvPr/>
        </p:nvSpPr>
        <p:spPr>
          <a:xfrm>
            <a:off x="6451684" y="3302349"/>
            <a:ext cx="608773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pPr/>
            <a:r>
              <a:t>No olvides EVALUAR SI HAS CONSEGUIDO…</a:t>
            </a:r>
          </a:p>
        </p:txBody>
      </p:sp>
      <p:sp>
        <p:nvSpPr>
          <p:cNvPr id="348" name="EVALUACIÓN DOCENTE"/>
          <p:cNvSpPr txBox="1"/>
          <p:nvPr/>
        </p:nvSpPr>
        <p:spPr>
          <a:xfrm>
            <a:off x="7266236" y="2116641"/>
            <a:ext cx="4683050" cy="6477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EVALUACIÓN DOCENTE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cuerda que…"/>
          <p:cNvSpPr txBox="1"/>
          <p:nvPr>
            <p:ph type="title"/>
          </p:nvPr>
        </p:nvSpPr>
        <p:spPr>
          <a:xfrm>
            <a:off x="1346200" y="228600"/>
            <a:ext cx="9218762" cy="1411685"/>
          </a:xfrm>
          <a:prstGeom prst="rect">
            <a:avLst/>
          </a:prstGeom>
        </p:spPr>
        <p:txBody>
          <a:bodyPr/>
          <a:lstStyle>
            <a:lvl1pPr>
              <a:defRPr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Recuerda que…</a:t>
            </a:r>
          </a:p>
        </p:txBody>
      </p:sp>
      <p:sp>
        <p:nvSpPr>
          <p:cNvPr id="351" name="TRABAJAR POR PROYECTOS ES VÁLIDO EN CUALQUIER ETAPA EDUCATIVA.…"/>
          <p:cNvSpPr txBox="1"/>
          <p:nvPr/>
        </p:nvSpPr>
        <p:spPr>
          <a:xfrm>
            <a:off x="827130" y="1591920"/>
            <a:ext cx="11350540" cy="7827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TRABAJAR POR PROYECTOS ES VÁLIDO EN CUALQUIER ETAPA EDUCATIVA.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 PARA ALGUNOS DOCENTES ES DIFÍCIL ENTENDER QUE DIVERTIRSE Y APRENDER SON PALABRAS QUE DEBEN IR JUNTAS, DE LA MANO, SIN OLVIDAR EL ESFUERZO.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COOPERAR ES LO QUE NOS HACE LLEGAR MÁS LEJOS.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LAS COMPETENCIAS SE PONEN EN JUEGO CUANDO TRABAJAS POR PROYECTOS.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LA DIVERSIDAD ENRIQUECE TU AULA: ENRIQUECE EL RESULTADO.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NO TE PREOCUPES SI AL PRINCIPIO LAS COSAS NO SALEN COMO LAS HABÍAS PENSADO, SÉ FLEXIBLE Y RESPETUOSO CONTIGO, TODO APRENDIZAJE LLEVA SU TIEMPO.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EL PROYECTO VARIARÁ A LO LARGO DE LOS MESES, AÑADIENDO NUEVAS ACTIVIDADES, O INCLUSO RESOLVIENDO NUEVAS DUDAS.</a:t>
            </a:r>
          </a:p>
        </p:txBody>
      </p:sp>
      <p:sp>
        <p:nvSpPr>
          <p:cNvPr id="352" name="Aprobado"/>
          <p:cNvSpPr/>
          <p:nvPr/>
        </p:nvSpPr>
        <p:spPr>
          <a:xfrm>
            <a:off x="11271250" y="55245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Unknown-4.jpeg" descr="Unknown-4.jpeg"/>
          <p:cNvPicPr>
            <a:picLocks noChangeAspect="1"/>
          </p:cNvPicPr>
          <p:nvPr/>
        </p:nvPicPr>
        <p:blipFill>
          <a:blip r:embed="rId2">
            <a:extLst/>
          </a:blip>
          <a:srcRect l="14385" t="9657" r="0" b="0"/>
          <a:stretch>
            <a:fillRect/>
          </a:stretch>
        </p:blipFill>
        <p:spPr>
          <a:xfrm>
            <a:off x="894047" y="1176284"/>
            <a:ext cx="5750303" cy="809047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55" name="ENHORABUENA POR HABER LLEGADO AL FINAL…"/>
          <p:cNvSpPr txBox="1"/>
          <p:nvPr/>
        </p:nvSpPr>
        <p:spPr>
          <a:xfrm>
            <a:off x="6700418" y="3684822"/>
            <a:ext cx="5818481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00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ENHORABUENA POR HABER LLEGADO AL FINAL</a:t>
            </a:r>
          </a:p>
          <a:p>
            <a:pPr>
              <a:defRPr b="0" sz="300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ESPERO QUE ESTE CURSO RESULTASE INTERESANTE</a:t>
            </a:r>
          </a:p>
          <a:p>
            <a:pPr>
              <a:defRPr b="0" sz="300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¡GRACIAS POR HABERNOS ESCOGIDO!</a:t>
            </a:r>
          </a:p>
        </p:txBody>
      </p:sp>
      <p:sp>
        <p:nvSpPr>
          <p:cNvPr id="356" name="Birrete"/>
          <p:cNvSpPr/>
          <p:nvPr/>
        </p:nvSpPr>
        <p:spPr>
          <a:xfrm>
            <a:off x="9270602" y="1359128"/>
            <a:ext cx="2460805" cy="1347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6520"/>
                </a:lnTo>
                <a:lnTo>
                  <a:pt x="10800" y="13043"/>
                </a:lnTo>
                <a:lnTo>
                  <a:pt x="18745" y="8243"/>
                </a:lnTo>
                <a:lnTo>
                  <a:pt x="18745" y="10509"/>
                </a:lnTo>
                <a:cubicBezTo>
                  <a:pt x="18606" y="10673"/>
                  <a:pt x="18515" y="10958"/>
                  <a:pt x="18515" y="11282"/>
                </a:cubicBezTo>
                <a:cubicBezTo>
                  <a:pt x="18515" y="11519"/>
                  <a:pt x="18563" y="11733"/>
                  <a:pt x="18643" y="11896"/>
                </a:cubicBezTo>
                <a:cubicBezTo>
                  <a:pt x="18499" y="12008"/>
                  <a:pt x="18399" y="12270"/>
                  <a:pt x="18399" y="12574"/>
                </a:cubicBezTo>
                <a:lnTo>
                  <a:pt x="18399" y="21301"/>
                </a:lnTo>
                <a:cubicBezTo>
                  <a:pt x="18553" y="21484"/>
                  <a:pt x="18772" y="21600"/>
                  <a:pt x="19018" y="21600"/>
                </a:cubicBezTo>
                <a:cubicBezTo>
                  <a:pt x="19264" y="21600"/>
                  <a:pt x="19483" y="21484"/>
                  <a:pt x="19637" y="21301"/>
                </a:cubicBezTo>
                <a:lnTo>
                  <a:pt x="19637" y="12556"/>
                </a:lnTo>
                <a:cubicBezTo>
                  <a:pt x="19637" y="12255"/>
                  <a:pt x="19538" y="11998"/>
                  <a:pt x="19396" y="11887"/>
                </a:cubicBezTo>
                <a:cubicBezTo>
                  <a:pt x="19474" y="11725"/>
                  <a:pt x="19523" y="11515"/>
                  <a:pt x="19523" y="11282"/>
                </a:cubicBezTo>
                <a:cubicBezTo>
                  <a:pt x="19523" y="10958"/>
                  <a:pt x="19430" y="10673"/>
                  <a:pt x="19291" y="10509"/>
                </a:cubicBezTo>
                <a:lnTo>
                  <a:pt x="19291" y="7913"/>
                </a:lnTo>
                <a:lnTo>
                  <a:pt x="21600" y="6520"/>
                </a:lnTo>
                <a:lnTo>
                  <a:pt x="10800" y="0"/>
                </a:lnTo>
                <a:close/>
                <a:moveTo>
                  <a:pt x="10819" y="5598"/>
                </a:moveTo>
                <a:cubicBezTo>
                  <a:pt x="11223" y="5598"/>
                  <a:pt x="11551" y="5819"/>
                  <a:pt x="11551" y="6091"/>
                </a:cubicBezTo>
                <a:cubicBezTo>
                  <a:pt x="11551" y="6364"/>
                  <a:pt x="11223" y="6584"/>
                  <a:pt x="10819" y="6584"/>
                </a:cubicBezTo>
                <a:cubicBezTo>
                  <a:pt x="10414" y="6584"/>
                  <a:pt x="10084" y="6364"/>
                  <a:pt x="10085" y="6091"/>
                </a:cubicBezTo>
                <a:cubicBezTo>
                  <a:pt x="10085" y="5819"/>
                  <a:pt x="10414" y="5598"/>
                  <a:pt x="10819" y="5598"/>
                </a:cubicBezTo>
                <a:close/>
                <a:moveTo>
                  <a:pt x="16068" y="10691"/>
                </a:moveTo>
                <a:lnTo>
                  <a:pt x="10800" y="13872"/>
                </a:lnTo>
                <a:lnTo>
                  <a:pt x="5535" y="10694"/>
                </a:lnTo>
                <a:cubicBezTo>
                  <a:pt x="4861" y="12240"/>
                  <a:pt x="4431" y="14116"/>
                  <a:pt x="4188" y="16122"/>
                </a:cubicBezTo>
                <a:cubicBezTo>
                  <a:pt x="6908" y="16652"/>
                  <a:pt x="9240" y="18095"/>
                  <a:pt x="10748" y="20074"/>
                </a:cubicBezTo>
                <a:cubicBezTo>
                  <a:pt x="12275" y="18069"/>
                  <a:pt x="14648" y="16613"/>
                  <a:pt x="17413" y="16101"/>
                </a:cubicBezTo>
                <a:cubicBezTo>
                  <a:pt x="17170" y="14102"/>
                  <a:pt x="16740" y="12232"/>
                  <a:pt x="16068" y="1069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ossier docente"/>
          <p:cNvSpPr txBox="1"/>
          <p:nvPr>
            <p:ph type="title"/>
          </p:nvPr>
        </p:nvSpPr>
        <p:spPr>
          <a:xfrm>
            <a:off x="646497" y="2056496"/>
            <a:ext cx="2208874" cy="1315439"/>
          </a:xfrm>
          <a:prstGeom prst="rect">
            <a:avLst/>
          </a:prstGeom>
          <a:solidFill>
            <a:srgbClr val="FADD7F"/>
          </a:solidFill>
        </p:spPr>
        <p:txBody>
          <a:bodyPr/>
          <a:lstStyle>
            <a:lvl1pPr>
              <a:defRPr sz="3200">
                <a:solidFill>
                  <a:srgbClr val="282A2F"/>
                </a:solidFill>
              </a:defRPr>
            </a:lvl1pPr>
          </a:lstStyle>
          <a:p>
            <a:pPr/>
            <a:r>
              <a:t>Dossier docente </a:t>
            </a:r>
          </a:p>
        </p:txBody>
      </p:sp>
      <p:graphicFrame>
        <p:nvGraphicFramePr>
          <p:cNvPr id="172" name="Tabla"/>
          <p:cNvGraphicFramePr/>
          <p:nvPr/>
        </p:nvGraphicFramePr>
        <p:xfrm>
          <a:off x="3499544" y="359792"/>
          <a:ext cx="8901784" cy="38667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474673"/>
                <a:gridCol w="3763408"/>
                <a:gridCol w="1657350"/>
              </a:tblGrid>
              <a:tr h="640289">
                <a:tc gridSpan="2">
                  <a:txBody>
                    <a:bodyPr/>
                    <a:lstStyle/>
                    <a:p>
                      <a:pPr algn="l" defTabSz="457200">
                        <a:def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Título de la tarea:</a:t>
                      </a:r>
                    </a:p>
                    <a:p>
                      <a:pPr algn="l" defTabSz="457200">
                        <a:def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l" defTabSz="457200">
                        <a:def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Educar para la empatía.</a:t>
                      </a:r>
                    </a:p>
                    <a:p>
                      <a:pPr algn="l" defTabSz="457200">
                        <a:def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Profesorado:</a:t>
                      </a:r>
                      <a:endParaRPr b="1" sz="1200"/>
                    </a:p>
                    <a:p>
                      <a:pPr algn="l"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 </a:t>
                      </a:r>
                      <a:endParaRPr b="1" sz="1200"/>
                    </a:p>
                    <a:p>
                      <a:pPr algn="l"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 Tutora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</a:tr>
              <a:tr h="615151">
                <a:tc gridSpan="3">
                  <a:txBody>
                    <a:bodyPr/>
                    <a:lstStyle/>
                    <a:p>
                      <a:pPr algn="l" defTabSz="457200">
                        <a:def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Descripción del proyecto emergente:</a:t>
                      </a:r>
                    </a:p>
                    <a:p>
                      <a:pPr algn="l" defTabSz="457200">
                        <a:defRPr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282496">
                <a:tc>
                  <a:txBody>
                    <a:bodyPr/>
                    <a:lstStyle/>
                    <a:p>
                      <a:pPr algn="l" defTabSz="457200">
                        <a:spcBef>
                          <a:spcPts val="300"/>
                        </a:spcBef>
                        <a:def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Curso:  Primaria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Área(s) o Materia(s):</a:t>
                      </a:r>
                      <a:endParaRPr b="1" sz="1200"/>
                    </a:p>
                    <a:p>
                      <a:pPr algn="l"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b="1" sz="1200"/>
                    </a:p>
                    <a:p>
                      <a:pPr algn="l"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Lengua, naturales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457200">
                        <a:def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Temporalización:</a:t>
                      </a:r>
                    </a:p>
                    <a:p>
                      <a:pPr algn="l" defTabSz="457200">
                        <a:defRPr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Seis meses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</a:tr>
              <a:tr h="357793">
                <a:tc>
                  <a:txBody>
                    <a:bodyPr/>
                    <a:lstStyle/>
                    <a:p>
                      <a:pPr algn="l" defTabSz="457200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Cuarto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325847">
                <a:tc gridSpan="3">
                  <a:txBody>
                    <a:bodyPr/>
                    <a:lstStyle/>
                    <a:p>
                      <a:pPr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CONCRECIÓN CURRICULAR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461393">
                <a:tc gridSpan="2">
                  <a:txBody>
                    <a:bodyPr/>
                    <a:lstStyle/>
                    <a:p>
                      <a:pPr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Estándares de aprendizaje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Competencias Clave</a:t>
                      </a:r>
                      <a:endParaRPr b="1" sz="1200"/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</a:tr>
              <a:tr h="1170179"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71B0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3" name="Tabla"/>
          <p:cNvGraphicFramePr/>
          <p:nvPr/>
        </p:nvGraphicFramePr>
        <p:xfrm>
          <a:off x="3508619" y="4787154"/>
          <a:ext cx="11464099" cy="555823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727632"/>
                <a:gridCol w="5149651"/>
              </a:tblGrid>
              <a:tr h="324262">
                <a:tc gridSpan="2">
                  <a:txBody>
                    <a:bodyPr/>
                    <a:lstStyle/>
                    <a:p>
                      <a:pPr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TRANSPOSICIÓN DIDÁCTICA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 hMerge="1">
                  <a:tcPr/>
                </a:tc>
              </a:tr>
              <a:tr h="281121">
                <a:tc gridSpan="2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12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Motivación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 hMerge="1">
                  <a:tcPr/>
                </a:tc>
              </a:tr>
              <a:tr h="408179">
                <a:tc gridSpan="2">
                  <a:txBody>
                    <a:bodyPr/>
                    <a:lstStyle/>
                    <a:p>
                      <a:pPr algn="l"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 hMerge="1">
                  <a:tcPr/>
                </a:tc>
              </a:tr>
              <a:tr h="256105">
                <a:tc gridSpan="2">
                  <a:txBody>
                    <a:bodyPr/>
                    <a:lstStyle/>
                    <a:p>
                      <a:pPr algn="l"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 hMerge="1">
                  <a:tcPr/>
                </a:tc>
              </a:tr>
              <a:tr h="757328">
                <a:tc>
                  <a:txBody>
                    <a:bodyPr/>
                    <a:lstStyle/>
                    <a:p>
                      <a:pPr algn="l" defTabSz="457200">
                        <a:defRPr b="1"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Actividades</a:t>
                      </a:r>
                      <a:r>
                        <a:t> </a:t>
                      </a:r>
                    </a:p>
                    <a:p>
                      <a:pPr algn="l" defTabSz="457200">
                        <a:lnSpc>
                          <a:spcPct val="115000"/>
                        </a:lnSpc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l" defTabSz="457200">
                        <a:lnSpc>
                          <a:spcPct val="115000"/>
                        </a:lnSpc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Actividades</a:t>
                      </a:r>
                    </a:p>
                  </a:txBody>
                  <a:tcPr marL="50800" marR="50800" marT="50800" marB="5080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</a:tr>
              <a:tr h="281121">
                <a:tc gridSpan="2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uFill>
                            <a:solidFill>
                              <a:srgbClr val="000000"/>
                            </a:solidFill>
                          </a:u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                                                             PRODUCTO FINAL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 hMerge="1">
                  <a:tcPr/>
                </a:tc>
              </a:tr>
              <a:tr h="710708">
                <a:tc gridSpan="2">
                  <a:txBody>
                    <a:bodyPr/>
                    <a:lstStyle/>
                    <a:p>
                      <a:pPr algn="l"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 hMerge="1">
                  <a:tcPr/>
                </a:tc>
              </a:tr>
              <a:tr h="277942">
                <a:tc gridSpan="2">
                  <a:txBody>
                    <a:bodyPr/>
                    <a:lstStyle/>
                    <a:p>
                      <a:pPr algn="l" defTabSz="457200">
                        <a:defRPr sz="1100">
                          <a:uFill>
                            <a:solidFill>
                              <a:srgbClr val="000000"/>
                            </a:solidFill>
                          </a:uFill>
                          <a:latin typeface="Arial Black"/>
                          <a:ea typeface="Arial Black"/>
                          <a:cs typeface="Arial Black"/>
                          <a:sym typeface="Arial Black"/>
                        </a:defRPr>
                      </a:pPr>
                      <a:r>
                        <a:t>                                                              </a:t>
                      </a:r>
                      <a:r>
                        <a:rPr sz="1200"/>
                        <a:t>RECURSOS DIDÁCTICOS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 hMerge="1">
                  <a:tcPr/>
                </a:tc>
              </a:tr>
              <a:tr h="281121">
                <a:tc>
                  <a:txBody>
                    <a:bodyPr/>
                    <a:lstStyle/>
                    <a:p>
                      <a:pPr algn="l"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Personales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Familias, expertos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</a:tr>
              <a:tr h="408699">
                <a:tc>
                  <a:txBody>
                    <a:bodyPr/>
                    <a:lstStyle/>
                    <a:p>
                      <a:pPr algn="l"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Materiales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Tabletas, ordenador, impresora en color y plastificado.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</a:tr>
              <a:tr h="561293">
                <a:tc>
                  <a:txBody>
                    <a:bodyPr/>
                    <a:lstStyle/>
                    <a:p>
                      <a:pPr algn="l" defTabSz="457200">
                        <a:defRPr sz="11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="1" sz="1200"/>
                        <a:t>Ambientales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1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Biblioteca,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7777"/>
                    </a:solidFill>
                  </a:tcPr>
                </a:tc>
              </a:tr>
            </a:tbl>
          </a:graphicData>
        </a:graphic>
      </p:graphicFrame>
      <p:sp>
        <p:nvSpPr>
          <p:cNvPr id="174" name="Análisis…"/>
          <p:cNvSpPr txBox="1"/>
          <p:nvPr/>
        </p:nvSpPr>
        <p:spPr>
          <a:xfrm>
            <a:off x="385333" y="3893969"/>
            <a:ext cx="2731202" cy="146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Análisis</a:t>
            </a:r>
          </a:p>
          <a:p>
            <a:pPr defTabSz="457200">
              <a:defRPr b="0"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Docente</a:t>
            </a:r>
          </a:p>
        </p:txBody>
      </p:sp>
      <p:sp>
        <p:nvSpPr>
          <p:cNvPr id="175" name="TENGO…"/>
          <p:cNvSpPr txBox="1"/>
          <p:nvPr/>
        </p:nvSpPr>
        <p:spPr>
          <a:xfrm>
            <a:off x="223250" y="5735469"/>
            <a:ext cx="3055368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TENGO </a:t>
            </a:r>
          </a:p>
          <a:p>
            <a:pPr defTabSz="457200">
              <a:defRPr b="0"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RECURSOS</a:t>
            </a:r>
          </a:p>
        </p:txBody>
      </p:sp>
      <p:sp>
        <p:nvSpPr>
          <p:cNvPr id="176" name="Revisión de estándares…"/>
          <p:cNvSpPr txBox="1"/>
          <p:nvPr/>
        </p:nvSpPr>
        <p:spPr>
          <a:xfrm>
            <a:off x="215253" y="7421220"/>
            <a:ext cx="2896842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Revisión de estándares</a:t>
            </a:r>
          </a:p>
          <a:p>
            <a:pPr/>
            <a:r>
              <a:t>Contenidos,…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1º LLUVIA DE IDEAS"/>
          <p:cNvSpPr txBox="1"/>
          <p:nvPr>
            <p:ph type="title"/>
          </p:nvPr>
        </p:nvSpPr>
        <p:spPr>
          <a:xfrm>
            <a:off x="1054129" y="5945170"/>
            <a:ext cx="2633924" cy="705812"/>
          </a:xfrm>
          <a:prstGeom prst="rect">
            <a:avLst/>
          </a:prstGeom>
          <a:blipFill>
            <a:blip r:embed="rId2"/>
          </a:blipFill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301752">
              <a:defRPr sz="2112">
                <a:effectLst>
                  <a:outerShdw sx="100000" sy="100000" kx="0" ky="0" algn="b" rotWithShape="0" blurRad="41910" dist="16764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1º LLUVIA DE IDEAS</a:t>
            </a:r>
          </a:p>
        </p:txBody>
      </p:sp>
      <p:grpSp>
        <p:nvGrpSpPr>
          <p:cNvPr id="181" name="Unknown-14.jpeg"/>
          <p:cNvGrpSpPr/>
          <p:nvPr/>
        </p:nvGrpSpPr>
        <p:grpSpPr>
          <a:xfrm>
            <a:off x="4537920" y="3402374"/>
            <a:ext cx="8308650" cy="6382844"/>
            <a:chOff x="0" y="0"/>
            <a:chExt cx="8308648" cy="6382842"/>
          </a:xfrm>
        </p:grpSpPr>
        <p:pic>
          <p:nvPicPr>
            <p:cNvPr id="180" name="Unknown-14.jpeg" descr="Unknown-14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053" t="5008" r="6053" b="6929"/>
            <a:stretch>
              <a:fillRect/>
            </a:stretch>
          </p:blipFill>
          <p:spPr>
            <a:xfrm>
              <a:off x="127000" y="88900"/>
              <a:ext cx="8054649" cy="60526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Unknown-14.jpeg" descr="Unknown-14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308649" cy="6382843"/>
            </a:xfrm>
            <a:prstGeom prst="rect">
              <a:avLst/>
            </a:prstGeom>
            <a:effectLst/>
          </p:spPr>
        </p:pic>
      </p:grpSp>
      <p:sp>
        <p:nvSpPr>
          <p:cNvPr id="182" name="Parejas…"/>
          <p:cNvSpPr txBox="1"/>
          <p:nvPr/>
        </p:nvSpPr>
        <p:spPr>
          <a:xfrm>
            <a:off x="8736355" y="1595330"/>
            <a:ext cx="3189352" cy="15240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21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Parejas </a:t>
            </a:r>
          </a:p>
          <a:p>
            <a:pPr defTabSz="457200">
              <a:defRPr b="0" sz="21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de detectives:</a:t>
            </a:r>
          </a:p>
          <a:p>
            <a:pPr defTabSz="457200">
              <a:defRPr b="0" sz="21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Pregunta al compañero</a:t>
            </a:r>
          </a:p>
          <a:p>
            <a:pPr defTabSz="457200">
              <a:defRPr b="0" sz="21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Su opinión sin hacer juicio</a:t>
            </a:r>
          </a:p>
        </p:txBody>
      </p:sp>
      <p:sp>
        <p:nvSpPr>
          <p:cNvPr id="183" name="+"/>
          <p:cNvSpPr txBox="1"/>
          <p:nvPr/>
        </p:nvSpPr>
        <p:spPr>
          <a:xfrm>
            <a:off x="2147732" y="6959527"/>
            <a:ext cx="446718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84" name="2ºCLASIFICACIÓN por…"/>
          <p:cNvSpPr txBox="1"/>
          <p:nvPr/>
        </p:nvSpPr>
        <p:spPr>
          <a:xfrm>
            <a:off x="430162" y="7602157"/>
            <a:ext cx="3881857" cy="1016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18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2ºCLASIFICACIÓN por</a:t>
            </a:r>
          </a:p>
          <a:p>
            <a:pPr defTabSz="457200">
              <a:defRPr b="0" sz="18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espacios. Libros estantería y sofá,</a:t>
            </a:r>
          </a:p>
          <a:p>
            <a:pPr defTabSz="457200">
              <a:defRPr b="0" sz="18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 por ejemplo al rincón de la biblioteca</a:t>
            </a:r>
          </a:p>
        </p:txBody>
      </p:sp>
      <p:grpSp>
        <p:nvGrpSpPr>
          <p:cNvPr id="187" name="Unknown.jpeg"/>
          <p:cNvGrpSpPr/>
          <p:nvPr/>
        </p:nvGrpSpPr>
        <p:grpSpPr>
          <a:xfrm>
            <a:off x="681610" y="1532922"/>
            <a:ext cx="3378962" cy="4191612"/>
            <a:chOff x="0" y="0"/>
            <a:chExt cx="3378960" cy="4191611"/>
          </a:xfrm>
        </p:grpSpPr>
        <p:pic>
          <p:nvPicPr>
            <p:cNvPr id="186" name="Unknown.jpeg" descr="Unknown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0226" t="9339" r="0" b="16731"/>
            <a:stretch>
              <a:fillRect/>
            </a:stretch>
          </p:blipFill>
          <p:spPr>
            <a:xfrm>
              <a:off x="127000" y="88900"/>
              <a:ext cx="3124961" cy="38614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Unknown.jpeg" descr="Unknown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378961" cy="4191612"/>
            </a:xfrm>
            <a:prstGeom prst="rect">
              <a:avLst/>
            </a:prstGeom>
            <a:effectLst/>
          </p:spPr>
        </p:pic>
      </p:grpSp>
      <p:sp>
        <p:nvSpPr>
          <p:cNvPr id="188" name="Óvalo"/>
          <p:cNvSpPr/>
          <p:nvPr/>
        </p:nvSpPr>
        <p:spPr>
          <a:xfrm>
            <a:off x="2541165" y="2872856"/>
            <a:ext cx="607428" cy="647701"/>
          </a:xfrm>
          <a:prstGeom prst="ellipse">
            <a:avLst/>
          </a:prstGeom>
          <a:blipFill>
            <a:blip r:embed="rId9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  <p:sp>
        <p:nvSpPr>
          <p:cNvPr id="189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190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191" name="¿Qué cosas crees que…"/>
          <p:cNvSpPr txBox="1"/>
          <p:nvPr/>
        </p:nvSpPr>
        <p:spPr>
          <a:xfrm>
            <a:off x="4508703" y="1696930"/>
            <a:ext cx="37795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¿Qué cosas crees que </a:t>
            </a:r>
          </a:p>
          <a:p>
            <a:pPr>
              <a:defRPr b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debe tener una clase? </a:t>
            </a:r>
          </a:p>
          <a:p>
            <a:pPr>
              <a:defRPr b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¿Qué debemos conservar?</a:t>
            </a:r>
          </a:p>
        </p:txBody>
      </p:sp>
      <p:sp>
        <p:nvSpPr>
          <p:cNvPr id="192" name="Línea"/>
          <p:cNvSpPr/>
          <p:nvPr/>
        </p:nvSpPr>
        <p:spPr>
          <a:xfrm flipH="1">
            <a:off x="3843585" y="2970526"/>
            <a:ext cx="1980593" cy="31644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" name="Línea"/>
          <p:cNvSpPr/>
          <p:nvPr/>
        </p:nvSpPr>
        <p:spPr>
          <a:xfrm flipV="1">
            <a:off x="4289445" y="3357404"/>
            <a:ext cx="5661672" cy="490880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efender ideas, valorar los puntos positivos y negativos entre todos"/>
          <p:cNvSpPr txBox="1"/>
          <p:nvPr/>
        </p:nvSpPr>
        <p:spPr>
          <a:xfrm>
            <a:off x="401105" y="3894349"/>
            <a:ext cx="8518094" cy="4826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2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Defender ideas, valorar los puntos positivos y negativos entre todos</a:t>
            </a:r>
          </a:p>
        </p:txBody>
      </p:sp>
      <p:grpSp>
        <p:nvGrpSpPr>
          <p:cNvPr id="198" name="IMG_4503.JPG"/>
          <p:cNvGrpSpPr/>
          <p:nvPr/>
        </p:nvGrpSpPr>
        <p:grpSpPr>
          <a:xfrm rot="16183317">
            <a:off x="1430700" y="3710386"/>
            <a:ext cx="4781027" cy="6671085"/>
            <a:chOff x="0" y="0"/>
            <a:chExt cx="4781026" cy="6671084"/>
          </a:xfrm>
        </p:grpSpPr>
        <p:pic>
          <p:nvPicPr>
            <p:cNvPr id="197" name="IMG_4503.JPG" descr="IMG_4503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4634" t="11951" r="10716" b="5148"/>
            <a:stretch>
              <a:fillRect/>
            </a:stretch>
          </p:blipFill>
          <p:spPr>
            <a:xfrm>
              <a:off x="127000" y="88900"/>
              <a:ext cx="4527027" cy="6340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6" name="IMG_4503.JPG" descr="IMG_4503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81027" cy="6671085"/>
            </a:xfrm>
            <a:prstGeom prst="rect">
              <a:avLst/>
            </a:prstGeom>
            <a:effectLst/>
          </p:spPr>
        </p:pic>
      </p:grpSp>
      <p:grpSp>
        <p:nvGrpSpPr>
          <p:cNvPr id="201" name="IMG_4505.JPG"/>
          <p:cNvGrpSpPr/>
          <p:nvPr/>
        </p:nvGrpSpPr>
        <p:grpSpPr>
          <a:xfrm>
            <a:off x="9163150" y="1581657"/>
            <a:ext cx="3611092" cy="2848019"/>
            <a:chOff x="0" y="0"/>
            <a:chExt cx="3611090" cy="2848017"/>
          </a:xfrm>
        </p:grpSpPr>
        <p:pic>
          <p:nvPicPr>
            <p:cNvPr id="200" name="IMG_4505.JPG" descr="IMG_4505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3357091" cy="25178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9" name="IMG_4505.JPG" descr="IMG_4505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611091" cy="2848018"/>
            </a:xfrm>
            <a:prstGeom prst="rect">
              <a:avLst/>
            </a:prstGeom>
            <a:effectLst/>
          </p:spPr>
        </p:pic>
      </p:grpSp>
      <p:grpSp>
        <p:nvGrpSpPr>
          <p:cNvPr id="204" name="IMG_4504.JPG"/>
          <p:cNvGrpSpPr/>
          <p:nvPr/>
        </p:nvGrpSpPr>
        <p:grpSpPr>
          <a:xfrm rot="16159534">
            <a:off x="7760768" y="4351000"/>
            <a:ext cx="4857531" cy="5295911"/>
            <a:chOff x="0" y="0"/>
            <a:chExt cx="4857530" cy="5295910"/>
          </a:xfrm>
        </p:grpSpPr>
        <p:pic>
          <p:nvPicPr>
            <p:cNvPr id="203" name="IMG_4504.JPG" descr="IMG_4504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6706" t="0" r="18315" b="6547"/>
            <a:stretch>
              <a:fillRect/>
            </a:stretch>
          </p:blipFill>
          <p:spPr>
            <a:xfrm>
              <a:off x="126999" y="88899"/>
              <a:ext cx="4603532" cy="49657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IMG_4504.JPG" descr="IMG_4504.JP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4857532" cy="5295911"/>
            </a:xfrm>
            <a:prstGeom prst="rect">
              <a:avLst/>
            </a:prstGeom>
            <a:effectLst/>
          </p:spPr>
        </p:pic>
      </p:grpSp>
      <p:sp>
        <p:nvSpPr>
          <p:cNvPr id="205" name="2-4"/>
          <p:cNvSpPr txBox="1"/>
          <p:nvPr/>
        </p:nvSpPr>
        <p:spPr>
          <a:xfrm>
            <a:off x="7178341" y="2092836"/>
            <a:ext cx="960780" cy="705812"/>
          </a:xfrm>
          <a:prstGeom prst="rect">
            <a:avLst/>
          </a:prstGeom>
          <a:blipFill>
            <a:blip r:embed="rId9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2-4</a:t>
            </a:r>
          </a:p>
        </p:txBody>
      </p:sp>
      <p:sp>
        <p:nvSpPr>
          <p:cNvPr id="206" name="REPRESENTACIÓN…"/>
          <p:cNvSpPr txBox="1"/>
          <p:nvPr/>
        </p:nvSpPr>
        <p:spPr>
          <a:xfrm>
            <a:off x="1964330" y="2040857"/>
            <a:ext cx="4096244" cy="809770"/>
          </a:xfrm>
          <a:prstGeom prst="rect">
            <a:avLst/>
          </a:prstGeom>
          <a:solidFill>
            <a:srgbClr val="FADD7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1800">
                <a:solidFill>
                  <a:srgbClr val="282A2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REPRESENTACIÓN </a:t>
            </a:r>
          </a:p>
          <a:p>
            <a:pPr defTabSz="457200">
              <a:defRPr b="0" sz="1800">
                <a:solidFill>
                  <a:srgbClr val="282A2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EN MEDIO FOLIO</a:t>
            </a:r>
          </a:p>
        </p:txBody>
      </p:sp>
      <p:sp>
        <p:nvSpPr>
          <p:cNvPr id="207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08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209" name="Línea"/>
          <p:cNvSpPr/>
          <p:nvPr/>
        </p:nvSpPr>
        <p:spPr>
          <a:xfrm flipV="1">
            <a:off x="6838212" y="3079749"/>
            <a:ext cx="940539" cy="9405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" name="3º Argumentación - Refutación"/>
          <p:cNvSpPr txBox="1"/>
          <p:nvPr/>
        </p:nvSpPr>
        <p:spPr>
          <a:xfrm>
            <a:off x="1237197" y="3230659"/>
            <a:ext cx="5728311" cy="647701"/>
          </a:xfrm>
          <a:prstGeom prst="rect">
            <a:avLst/>
          </a:prstGeom>
          <a:blipFill>
            <a:blip r:embed="rId10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3º Argumentación - Refutación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¿Ayuda?"/>
          <p:cNvSpPr txBox="1"/>
          <p:nvPr/>
        </p:nvSpPr>
        <p:spPr>
          <a:xfrm>
            <a:off x="2969593" y="2691470"/>
            <a:ext cx="1533895" cy="567459"/>
          </a:xfrm>
          <a:prstGeom prst="rect">
            <a:avLst/>
          </a:prstGeom>
          <a:solidFill>
            <a:srgbClr val="FADD7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>
                <a:solidFill>
                  <a:srgbClr val="282A2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¿Ayuda?</a:t>
            </a:r>
          </a:p>
        </p:txBody>
      </p:sp>
      <p:sp>
        <p:nvSpPr>
          <p:cNvPr id="213" name="UDC(estudiantes del Grado de la  Universidad de A Coruña"/>
          <p:cNvSpPr txBox="1"/>
          <p:nvPr/>
        </p:nvSpPr>
        <p:spPr>
          <a:xfrm>
            <a:off x="6929671" y="2805853"/>
            <a:ext cx="5785130" cy="393701"/>
          </a:xfrm>
          <a:prstGeom prst="rect">
            <a:avLst/>
          </a:prstGeom>
          <a:solidFill>
            <a:srgbClr val="FADD7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1700">
                <a:solidFill>
                  <a:srgbClr val="282A2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UDC(estudiantes del Grado de la  Universidad de A Coruña</a:t>
            </a:r>
          </a:p>
        </p:txBody>
      </p:sp>
      <p:sp>
        <p:nvSpPr>
          <p:cNvPr id="214" name="Se recogen los elementos comunes de cada equipo. Ya no se debaten.…"/>
          <p:cNvSpPr txBox="1"/>
          <p:nvPr/>
        </p:nvSpPr>
        <p:spPr>
          <a:xfrm>
            <a:off x="1443960" y="1248250"/>
            <a:ext cx="7720622" cy="1130301"/>
          </a:xfrm>
          <a:prstGeom prst="rect">
            <a:avLst/>
          </a:prstGeom>
          <a:solidFill>
            <a:srgbClr val="FADD7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2000">
                <a:solidFill>
                  <a:srgbClr val="282A2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Se recogen los elementos comunes de cada equipo. Ya no se debaten.</a:t>
            </a:r>
          </a:p>
          <a:p>
            <a:pPr defTabSz="457200">
              <a:defRPr b="0" sz="2000">
                <a:solidFill>
                  <a:srgbClr val="282A2F"/>
                </a:solidFill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Argumentación y refutación en los elementos discordantes.</a:t>
            </a:r>
          </a:p>
        </p:txBody>
      </p:sp>
      <p:pic>
        <p:nvPicPr>
          <p:cNvPr id="215" name="IMG_4506.JPG" descr="IMG_4506.JPG"/>
          <p:cNvPicPr>
            <a:picLocks noChangeAspect="1"/>
          </p:cNvPicPr>
          <p:nvPr/>
        </p:nvPicPr>
        <p:blipFill>
          <a:blip r:embed="rId2">
            <a:extLst/>
          </a:blip>
          <a:srcRect l="6343" t="13228" r="2510" b="0"/>
          <a:stretch>
            <a:fillRect/>
          </a:stretch>
        </p:blipFill>
        <p:spPr>
          <a:xfrm>
            <a:off x="1330287" y="4464811"/>
            <a:ext cx="6666574" cy="4759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IMG_4501.JPG"/>
          <p:cNvGrpSpPr/>
          <p:nvPr/>
        </p:nvGrpSpPr>
        <p:grpSpPr>
          <a:xfrm>
            <a:off x="8294413" y="4325755"/>
            <a:ext cx="4336297" cy="5038231"/>
            <a:chOff x="0" y="0"/>
            <a:chExt cx="4336295" cy="5038230"/>
          </a:xfrm>
        </p:grpSpPr>
        <p:pic>
          <p:nvPicPr>
            <p:cNvPr id="217" name="IMG_4501.JPG" descr="IMG_4501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4968" t="0" r="0" b="0"/>
            <a:stretch>
              <a:fillRect/>
            </a:stretch>
          </p:blipFill>
          <p:spPr>
            <a:xfrm>
              <a:off x="126999" y="88899"/>
              <a:ext cx="4082297" cy="47080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G_4501.JPG" descr="IMG_4501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336297" cy="5038232"/>
            </a:xfrm>
            <a:prstGeom prst="rect">
              <a:avLst/>
            </a:prstGeom>
            <a:effectLst/>
          </p:spPr>
        </p:pic>
      </p:grpSp>
      <p:sp>
        <p:nvSpPr>
          <p:cNvPr id="219" name="Aprendizaje competencial a través de los proyectos de aula"/>
          <p:cNvSpPr txBox="1"/>
          <p:nvPr/>
        </p:nvSpPr>
        <p:spPr>
          <a:xfrm>
            <a:off x="3418973" y="11948"/>
            <a:ext cx="7320824" cy="400348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20" name="Lección 10:Caso práctico en la educación primaria para el desarrollo competencial.…"/>
          <p:cNvSpPr txBox="1"/>
          <p:nvPr/>
        </p:nvSpPr>
        <p:spPr>
          <a:xfrm>
            <a:off x="1659431" y="375559"/>
            <a:ext cx="10373884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221" name="4º Ahora que coincidimos en todo nos agrupamos…"/>
          <p:cNvSpPr txBox="1"/>
          <p:nvPr/>
        </p:nvSpPr>
        <p:spPr>
          <a:xfrm>
            <a:off x="3312057" y="3417502"/>
            <a:ext cx="7534657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4º Ahora que coincidimos en todo nos agrupamos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por equipos de “ espacios de decoración”</a:t>
            </a:r>
          </a:p>
        </p:txBody>
      </p:sp>
      <p:sp>
        <p:nvSpPr>
          <p:cNvPr id="222" name="Flecha"/>
          <p:cNvSpPr/>
          <p:nvPr/>
        </p:nvSpPr>
        <p:spPr>
          <a:xfrm>
            <a:off x="5314950" y="2872379"/>
            <a:ext cx="1270000" cy="260649"/>
          </a:xfrm>
          <a:prstGeom prst="rightArrow">
            <a:avLst>
              <a:gd name="adj1" fmla="val 32000"/>
              <a:gd name="adj2" fmla="val 31183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Unknown-8.jpeg"/>
          <p:cNvGrpSpPr/>
          <p:nvPr/>
        </p:nvGrpSpPr>
        <p:grpSpPr>
          <a:xfrm>
            <a:off x="1291210" y="3556606"/>
            <a:ext cx="6209904" cy="5537995"/>
            <a:chOff x="0" y="0"/>
            <a:chExt cx="6209903" cy="5537993"/>
          </a:xfrm>
        </p:grpSpPr>
        <p:pic>
          <p:nvPicPr>
            <p:cNvPr id="225" name="Unknown-8.jpeg" descr="Unknown-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787" t="14307" r="0" b="0"/>
            <a:stretch>
              <a:fillRect/>
            </a:stretch>
          </p:blipFill>
          <p:spPr>
            <a:xfrm>
              <a:off x="50800" y="50800"/>
              <a:ext cx="6108295" cy="54364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4" name="Unknown-8.jpeg" descr="Unknown-8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09904" cy="5537994"/>
            </a:xfrm>
            <a:prstGeom prst="rect">
              <a:avLst/>
            </a:prstGeom>
            <a:effectLst/>
          </p:spPr>
        </p:pic>
      </p:grpSp>
      <p:grpSp>
        <p:nvGrpSpPr>
          <p:cNvPr id="229" name="ACUERDOS :…"/>
          <p:cNvGrpSpPr/>
          <p:nvPr/>
        </p:nvGrpSpPr>
        <p:grpSpPr>
          <a:xfrm>
            <a:off x="7942133" y="5563373"/>
            <a:ext cx="3911325" cy="3403601"/>
            <a:chOff x="0" y="0"/>
            <a:chExt cx="3911323" cy="3403600"/>
          </a:xfrm>
        </p:grpSpPr>
        <p:sp>
          <p:nvSpPr>
            <p:cNvPr id="228" name="ACUERDOS :…"/>
            <p:cNvSpPr txBox="1"/>
            <p:nvPr/>
          </p:nvSpPr>
          <p:spPr>
            <a:xfrm>
              <a:off x="25400" y="25400"/>
              <a:ext cx="3860524" cy="335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ACUERDOS :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PERCHEROS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BIBLIOTECA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CALMA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OCIO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PROYECTOS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TEATRO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TRABAJO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COMISARÍA</a:t>
              </a:r>
            </a:p>
          </p:txBody>
        </p:sp>
        <p:pic>
          <p:nvPicPr>
            <p:cNvPr id="227" name="ACUERDOS :… ACUERDOS :&#10;PERCHEROS&#10;BIBLIOTECA&#10;CALMA&#10;OCIO&#10;PROYECTOS&#10;TEATRO&#10;TRABAJO&#10;COMISARÍA" descr="ACUERDOS :… ACUERDOS :PERCHEROSBIBLIOTECACALMAOCIOPROYECTOSTEATROTRABAJOCOMISARÍA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911324" cy="3403600"/>
            </a:xfrm>
            <a:prstGeom prst="rect">
              <a:avLst/>
            </a:prstGeom>
            <a:effectLst/>
          </p:spPr>
        </p:pic>
      </p:grpSp>
      <p:grpSp>
        <p:nvGrpSpPr>
          <p:cNvPr id="232" name="DUDAS:…"/>
          <p:cNvGrpSpPr/>
          <p:nvPr/>
        </p:nvGrpSpPr>
        <p:grpSpPr>
          <a:xfrm>
            <a:off x="7725192" y="3033298"/>
            <a:ext cx="4095595" cy="1981201"/>
            <a:chOff x="0" y="0"/>
            <a:chExt cx="4095593" cy="1981200"/>
          </a:xfrm>
        </p:grpSpPr>
        <p:sp>
          <p:nvSpPr>
            <p:cNvPr id="231" name="DUDAS:…"/>
            <p:cNvSpPr txBox="1"/>
            <p:nvPr/>
          </p:nvSpPr>
          <p:spPr>
            <a:xfrm>
              <a:off x="25400" y="25400"/>
              <a:ext cx="4044794" cy="193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DUDAS: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MASCOTA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TECHO DECORADO</a:t>
              </a:r>
            </a:p>
            <a:p>
              <a:pPr defTabSz="457200">
                <a:defRPr b="0" sz="2100">
                  <a:solidFill>
                    <a:srgbClr val="FFFFFF"/>
                  </a:solidFill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  <a:latin typeface="Nunito Regular"/>
                  <a:ea typeface="Nunito Regular"/>
                  <a:cs typeface="Nunito Regular"/>
                  <a:sym typeface="Nunito Regular"/>
                </a:defRPr>
              </a:pPr>
              <a:r>
                <a:t>PUERTA DECORADA</a:t>
              </a:r>
            </a:p>
          </p:txBody>
        </p:sp>
        <p:pic>
          <p:nvPicPr>
            <p:cNvPr id="230" name="DUDAS:… DUDAS:&#10;MASCOTA&#10;TECHO DECORADO&#10;PUERTA DECORADA&#10;" descr="DUDAS:… DUDAS:MASCOTATECHO DECORADOPUERTA DECORADA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095594" cy="1981200"/>
            </a:xfrm>
            <a:prstGeom prst="rect">
              <a:avLst/>
            </a:prstGeom>
            <a:effectLst/>
          </p:spPr>
        </p:pic>
      </p:grpSp>
      <p:sp>
        <p:nvSpPr>
          <p:cNvPr id="233" name="5º VOTACIÓN"/>
          <p:cNvSpPr txBox="1"/>
          <p:nvPr/>
        </p:nvSpPr>
        <p:spPr>
          <a:xfrm>
            <a:off x="4591041" y="1704096"/>
            <a:ext cx="4357336" cy="780328"/>
          </a:xfrm>
          <a:prstGeom prst="rect">
            <a:avLst/>
          </a:prstGeom>
          <a:solidFill>
            <a:srgbClr val="C1352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0"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5º VOTACIÓN </a:t>
            </a:r>
          </a:p>
        </p:txBody>
      </p:sp>
      <p:sp>
        <p:nvSpPr>
          <p:cNvPr id="234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35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236" name="Línea"/>
          <p:cNvSpPr/>
          <p:nvPr/>
        </p:nvSpPr>
        <p:spPr>
          <a:xfrm>
            <a:off x="8224537" y="2483017"/>
            <a:ext cx="3099746" cy="7358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7" name="Línea"/>
          <p:cNvSpPr/>
          <p:nvPr/>
        </p:nvSpPr>
        <p:spPr>
          <a:xfrm>
            <a:off x="8253859" y="2574722"/>
            <a:ext cx="246360" cy="376074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ulas innovadoras…"/>
          <p:cNvSpPr txBox="1"/>
          <p:nvPr>
            <p:ph type="title"/>
          </p:nvPr>
        </p:nvSpPr>
        <p:spPr>
          <a:xfrm>
            <a:off x="7922979" y="2304769"/>
            <a:ext cx="4194623" cy="1883460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251460">
              <a:defRPr sz="3300">
                <a:effectLst>
                  <a:outerShdw sx="100000" sy="100000" kx="0" ky="0" algn="b" rotWithShape="0" blurRad="34925" dist="1397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Aulas innovadoras</a:t>
            </a:r>
          </a:p>
          <a:p>
            <a:pPr defTabSz="251460">
              <a:defRPr sz="3300">
                <a:effectLst>
                  <a:outerShdw sx="100000" sy="100000" kx="0" ky="0" algn="b" rotWithShape="0" blurRad="34925" dist="1397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Búsqueda en internet</a:t>
            </a:r>
          </a:p>
        </p:txBody>
      </p:sp>
      <p:sp>
        <p:nvSpPr>
          <p:cNvPr id="240" name="6º Investigaciones sobre aulas"/>
          <p:cNvSpPr txBox="1"/>
          <p:nvPr/>
        </p:nvSpPr>
        <p:spPr>
          <a:xfrm>
            <a:off x="1357829" y="1726534"/>
            <a:ext cx="5768950" cy="11938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6º Investigaciones sobre aulas </a:t>
            </a:r>
          </a:p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 </a:t>
            </a:r>
          </a:p>
        </p:txBody>
      </p:sp>
      <p:sp>
        <p:nvSpPr>
          <p:cNvPr id="241" name="+"/>
          <p:cNvSpPr txBox="1"/>
          <p:nvPr/>
        </p:nvSpPr>
        <p:spPr>
          <a:xfrm>
            <a:off x="5500108" y="733257"/>
            <a:ext cx="964243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0" sz="4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42" name="COMPARACIONES…"/>
          <p:cNvSpPr txBox="1"/>
          <p:nvPr/>
        </p:nvSpPr>
        <p:spPr>
          <a:xfrm>
            <a:off x="7401795" y="5569670"/>
            <a:ext cx="4820819" cy="3378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COMPARACIONES</a:t>
            </a:r>
          </a:p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TÉCNICA CONCORDAR-</a:t>
            </a:r>
          </a:p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DISCORDAR</a:t>
            </a:r>
          </a:p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¿Qué tienen </a:t>
            </a:r>
          </a:p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En común </a:t>
            </a:r>
          </a:p>
          <a:p>
            <a:pPr defTabSz="457200">
              <a:defRPr b="0" sz="32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Y diferente?</a:t>
            </a:r>
          </a:p>
        </p:txBody>
      </p:sp>
      <p:sp>
        <p:nvSpPr>
          <p:cNvPr id="243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44" name="Lección 10:Caso práctico en la educación primaria para el desarrollo competencial.…"/>
          <p:cNvSpPr txBox="1"/>
          <p:nvPr/>
        </p:nvSpPr>
        <p:spPr>
          <a:xfrm>
            <a:off x="1582767" y="6833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245" name="Elementos comunes: proyector, estanterías, mesas, ordenador, cajoneras, sillas, percheros, libros, pantalla, pizarra,…"/>
          <p:cNvSpPr txBox="1"/>
          <p:nvPr/>
        </p:nvSpPr>
        <p:spPr>
          <a:xfrm>
            <a:off x="926968" y="3334582"/>
            <a:ext cx="6298488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Elementos comunes: proyector, estanterías, mesas, ordenador, cajoneras, sillas, percheros, libros, pantalla, pizarra,…</a:t>
            </a:r>
          </a:p>
        </p:txBody>
      </p:sp>
      <p:sp>
        <p:nvSpPr>
          <p:cNvPr id="246" name="Elementos diferentes en aulas innovadoras: sofás, taburetes, paredes de colores, cortinas, luces de colores, pelotas de tenis en las patas de las sillas, hamacas,…"/>
          <p:cNvSpPr txBox="1"/>
          <p:nvPr/>
        </p:nvSpPr>
        <p:spPr>
          <a:xfrm>
            <a:off x="825368" y="6558340"/>
            <a:ext cx="6298488" cy="193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Elementos diferentes en aulas innovadoras: sofás, taburetes, paredes de colores, cortinas, luces de colores, pelotas de tenis en las patas de las sillas, hamacas,…</a:t>
            </a:r>
          </a:p>
        </p:txBody>
      </p:sp>
      <p:sp>
        <p:nvSpPr>
          <p:cNvPr id="247" name="Lámpara"/>
          <p:cNvSpPr/>
          <p:nvPr/>
        </p:nvSpPr>
        <p:spPr>
          <a:xfrm>
            <a:off x="1469661" y="4485197"/>
            <a:ext cx="2241181" cy="208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fill="norm" stroke="1" extrusionOk="0">
                <a:moveTo>
                  <a:pt x="16002" y="0"/>
                </a:moveTo>
                <a:lnTo>
                  <a:pt x="15692" y="171"/>
                </a:lnTo>
                <a:lnTo>
                  <a:pt x="15886" y="578"/>
                </a:lnTo>
                <a:lnTo>
                  <a:pt x="15308" y="898"/>
                </a:lnTo>
                <a:lnTo>
                  <a:pt x="16044" y="3041"/>
                </a:lnTo>
                <a:lnTo>
                  <a:pt x="15405" y="3377"/>
                </a:lnTo>
                <a:lnTo>
                  <a:pt x="14353" y="2744"/>
                </a:lnTo>
                <a:cubicBezTo>
                  <a:pt x="14137" y="2614"/>
                  <a:pt x="13873" y="2784"/>
                  <a:pt x="13877" y="3051"/>
                </a:cubicBezTo>
                <a:lnTo>
                  <a:pt x="13877" y="3091"/>
                </a:lnTo>
                <a:lnTo>
                  <a:pt x="2084" y="5347"/>
                </a:lnTo>
                <a:cubicBezTo>
                  <a:pt x="1994" y="5133"/>
                  <a:pt x="1750" y="5044"/>
                  <a:pt x="1557" y="5163"/>
                </a:cubicBezTo>
                <a:lnTo>
                  <a:pt x="189" y="6011"/>
                </a:lnTo>
                <a:cubicBezTo>
                  <a:pt x="-16" y="6138"/>
                  <a:pt x="-63" y="6434"/>
                  <a:pt x="92" y="6626"/>
                </a:cubicBezTo>
                <a:lnTo>
                  <a:pt x="779" y="7478"/>
                </a:lnTo>
                <a:cubicBezTo>
                  <a:pt x="871" y="7592"/>
                  <a:pt x="1012" y="7637"/>
                  <a:pt x="1144" y="7604"/>
                </a:cubicBezTo>
                <a:lnTo>
                  <a:pt x="7842" y="17569"/>
                </a:lnTo>
                <a:cubicBezTo>
                  <a:pt x="7796" y="17616"/>
                  <a:pt x="7773" y="17684"/>
                  <a:pt x="7782" y="17753"/>
                </a:cubicBezTo>
                <a:cubicBezTo>
                  <a:pt x="7805" y="17919"/>
                  <a:pt x="7846" y="18228"/>
                  <a:pt x="7866" y="18410"/>
                </a:cubicBezTo>
                <a:cubicBezTo>
                  <a:pt x="7867" y="18424"/>
                  <a:pt x="7870" y="18437"/>
                  <a:pt x="7874" y="18450"/>
                </a:cubicBezTo>
                <a:lnTo>
                  <a:pt x="7811" y="18450"/>
                </a:lnTo>
                <a:lnTo>
                  <a:pt x="6110" y="18999"/>
                </a:lnTo>
                <a:lnTo>
                  <a:pt x="4674" y="20383"/>
                </a:lnTo>
                <a:lnTo>
                  <a:pt x="4674" y="21600"/>
                </a:lnTo>
                <a:lnTo>
                  <a:pt x="11853" y="21600"/>
                </a:lnTo>
                <a:lnTo>
                  <a:pt x="11853" y="20383"/>
                </a:lnTo>
                <a:lnTo>
                  <a:pt x="10417" y="18999"/>
                </a:lnTo>
                <a:lnTo>
                  <a:pt x="8936" y="18522"/>
                </a:lnTo>
                <a:lnTo>
                  <a:pt x="9489" y="18094"/>
                </a:lnTo>
                <a:cubicBezTo>
                  <a:pt x="9571" y="18031"/>
                  <a:pt x="9596" y="17911"/>
                  <a:pt x="9547" y="17817"/>
                </a:cubicBezTo>
                <a:lnTo>
                  <a:pt x="9431" y="17599"/>
                </a:lnTo>
                <a:cubicBezTo>
                  <a:pt x="9405" y="17549"/>
                  <a:pt x="9399" y="17490"/>
                  <a:pt x="9414" y="17435"/>
                </a:cubicBezTo>
                <a:lnTo>
                  <a:pt x="9598" y="16747"/>
                </a:lnTo>
                <a:cubicBezTo>
                  <a:pt x="9619" y="16666"/>
                  <a:pt x="9595" y="16579"/>
                  <a:pt x="9535" y="16525"/>
                </a:cubicBezTo>
                <a:lnTo>
                  <a:pt x="9365" y="16373"/>
                </a:lnTo>
                <a:cubicBezTo>
                  <a:pt x="9291" y="16306"/>
                  <a:pt x="9183" y="16306"/>
                  <a:pt x="9110" y="16374"/>
                </a:cubicBezTo>
                <a:lnTo>
                  <a:pt x="8838" y="16630"/>
                </a:lnTo>
                <a:lnTo>
                  <a:pt x="2301" y="6905"/>
                </a:lnTo>
                <a:cubicBezTo>
                  <a:pt x="2345" y="6870"/>
                  <a:pt x="2380" y="6825"/>
                  <a:pt x="2405" y="6775"/>
                </a:cubicBezTo>
                <a:lnTo>
                  <a:pt x="13948" y="4567"/>
                </a:lnTo>
                <a:cubicBezTo>
                  <a:pt x="14038" y="4712"/>
                  <a:pt x="14225" y="4774"/>
                  <a:pt x="14380" y="4673"/>
                </a:cubicBezTo>
                <a:lnTo>
                  <a:pt x="15437" y="3990"/>
                </a:lnTo>
                <a:cubicBezTo>
                  <a:pt x="15522" y="3936"/>
                  <a:pt x="15571" y="3851"/>
                  <a:pt x="15587" y="3759"/>
                </a:cubicBezTo>
                <a:lnTo>
                  <a:pt x="16161" y="3456"/>
                </a:lnTo>
                <a:lnTo>
                  <a:pt x="15784" y="7603"/>
                </a:lnTo>
                <a:lnTo>
                  <a:pt x="21537" y="4414"/>
                </a:lnTo>
                <a:lnTo>
                  <a:pt x="18153" y="2300"/>
                </a:lnTo>
                <a:lnTo>
                  <a:pt x="16771" y="86"/>
                </a:lnTo>
                <a:lnTo>
                  <a:pt x="16194" y="406"/>
                </a:lnTo>
                <a:lnTo>
                  <a:pt x="16002" y="0"/>
                </a:lnTo>
                <a:close/>
                <a:moveTo>
                  <a:pt x="13884" y="3526"/>
                </a:moveTo>
                <a:lnTo>
                  <a:pt x="13892" y="4143"/>
                </a:lnTo>
                <a:lnTo>
                  <a:pt x="2395" y="6342"/>
                </a:lnTo>
                <a:lnTo>
                  <a:pt x="2213" y="5758"/>
                </a:lnTo>
                <a:lnTo>
                  <a:pt x="13884" y="3526"/>
                </a:lnTo>
                <a:close/>
                <a:moveTo>
                  <a:pt x="1958" y="7124"/>
                </a:moveTo>
                <a:lnTo>
                  <a:pt x="8537" y="16914"/>
                </a:lnTo>
                <a:lnTo>
                  <a:pt x="8143" y="17287"/>
                </a:lnTo>
                <a:lnTo>
                  <a:pt x="1503" y="7406"/>
                </a:lnTo>
                <a:lnTo>
                  <a:pt x="1958" y="7124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8" name="Búsqueda"/>
          <p:cNvSpPr/>
          <p:nvPr/>
        </p:nvSpPr>
        <p:spPr>
          <a:xfrm>
            <a:off x="10131395" y="3553872"/>
            <a:ext cx="1336083" cy="1565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Línea"/>
          <p:cNvSpPr/>
          <p:nvPr/>
        </p:nvSpPr>
        <p:spPr>
          <a:xfrm>
            <a:off x="6013449" y="2677135"/>
            <a:ext cx="1288564" cy="6176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7º DISEÑO DE ESPACIOS  POR EQUIPOS"/>
          <p:cNvSpPr txBox="1"/>
          <p:nvPr>
            <p:ph type="title"/>
          </p:nvPr>
        </p:nvSpPr>
        <p:spPr>
          <a:xfrm>
            <a:off x="1128106" y="2252610"/>
            <a:ext cx="5069710" cy="1350697"/>
          </a:xfrm>
          <a:prstGeom prst="rect">
            <a:avLst/>
          </a:prstGeom>
        </p:spPr>
        <p:txBody>
          <a:bodyPr/>
          <a:lstStyle>
            <a:lvl1pPr defTabSz="416052">
              <a:defRPr sz="3367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pPr/>
            <a:r>
              <a:t>7º DISEÑO DE ESPACIOS  POR EQUIPOS</a:t>
            </a:r>
          </a:p>
        </p:txBody>
      </p:sp>
      <p:sp>
        <p:nvSpPr>
          <p:cNvPr id="252" name="FOLIO GIRATORIO…"/>
          <p:cNvSpPr txBox="1"/>
          <p:nvPr/>
        </p:nvSpPr>
        <p:spPr>
          <a:xfrm>
            <a:off x="7038020" y="2191566"/>
            <a:ext cx="5654871" cy="17018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0" sz="31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FOLIO GIRATORIO</a:t>
            </a:r>
          </a:p>
          <a:p>
            <a:pPr defTabSz="457200">
              <a:defRPr b="0" sz="31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PARA CADA EQUIPO-</a:t>
            </a:r>
          </a:p>
          <a:p>
            <a:pPr defTabSz="457200">
              <a:defRPr b="0" sz="31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DISEÑANDO CADA RINCÓN</a:t>
            </a:r>
          </a:p>
        </p:txBody>
      </p:sp>
      <p:grpSp>
        <p:nvGrpSpPr>
          <p:cNvPr id="255" name="shelf-3290109__340.jpg"/>
          <p:cNvGrpSpPr/>
          <p:nvPr/>
        </p:nvGrpSpPr>
        <p:grpSpPr>
          <a:xfrm>
            <a:off x="2233582" y="4302331"/>
            <a:ext cx="7758870" cy="5363052"/>
            <a:chOff x="0" y="0"/>
            <a:chExt cx="7758869" cy="5363050"/>
          </a:xfrm>
        </p:grpSpPr>
        <p:pic>
          <p:nvPicPr>
            <p:cNvPr id="254" name="shelf-3290109__340.jpg" descr="shelf-3290109__34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7504870" cy="50328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shelf-3290109__340.jpg" descr="shelf-3290109__340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758870" cy="5363051"/>
            </a:xfrm>
            <a:prstGeom prst="rect">
              <a:avLst/>
            </a:prstGeom>
            <a:effectLst/>
          </p:spPr>
        </p:pic>
      </p:grpSp>
      <p:sp>
        <p:nvSpPr>
          <p:cNvPr id="256" name="Aprendizaje competencial a través de los proyectos de aula"/>
          <p:cNvSpPr txBox="1"/>
          <p:nvPr/>
        </p:nvSpPr>
        <p:spPr>
          <a:xfrm>
            <a:off x="3730988" y="161715"/>
            <a:ext cx="7320824" cy="400349"/>
          </a:xfrm>
          <a:prstGeom prst="rect">
            <a:avLst/>
          </a:prstGeom>
          <a:ln w="381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0" cap="all" spc="32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Aprendizaje competencial a través de los proyectos de aula</a:t>
            </a:r>
          </a:p>
        </p:txBody>
      </p:sp>
      <p:sp>
        <p:nvSpPr>
          <p:cNvPr id="257" name="Lección 10:Caso práctico en la educación primaria para el desarrollo competencial.…"/>
          <p:cNvSpPr txBox="1"/>
          <p:nvPr/>
        </p:nvSpPr>
        <p:spPr>
          <a:xfrm>
            <a:off x="1582767" y="924637"/>
            <a:ext cx="10373885" cy="628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Lección 10:Caso práctico en la educación primaria para el desarrollo competencial.</a:t>
            </a:r>
          </a:p>
          <a:p>
            <a:pPr defTabSz="457200">
              <a:defRPr b="0" cap="all" spc="32" sz="1600">
                <a:latin typeface="Futura"/>
                <a:ea typeface="Futura"/>
                <a:cs typeface="Futura"/>
                <a:sym typeface="Futura"/>
              </a:defRPr>
            </a:pPr>
            <a:r>
              <a:t>Tema1: reflexiones finales sobre un proyecto de alumnado de 4º</a:t>
            </a:r>
          </a:p>
        </p:txBody>
      </p:sp>
      <p:sp>
        <p:nvSpPr>
          <p:cNvPr id="258" name="Línea"/>
          <p:cNvSpPr/>
          <p:nvPr/>
        </p:nvSpPr>
        <p:spPr>
          <a:xfrm flipV="1">
            <a:off x="5539409" y="2908498"/>
            <a:ext cx="1671589" cy="2966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